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8" r:id="rId32"/>
    <p:sldId id="287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3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7C1CA-484E-4749-966A-C46A12EC168D}" type="datetimeFigureOut">
              <a:rPr lang="it-IT" smtClean="0"/>
              <a:pPr/>
              <a:t>09/01/2023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E05BC-5E55-4758-9864-CC2D94F5EA3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E05BC-5E55-4758-9864-CC2D94F5EA36}" type="slidenum">
              <a:rPr lang="it-IT" smtClean="0"/>
              <a:pPr/>
              <a:t>34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E05BC-5E55-4758-9864-CC2D94F5EA36}" type="slidenum">
              <a:rPr lang="it-IT" smtClean="0"/>
              <a:pPr/>
              <a:t>43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E05BC-5E55-4758-9864-CC2D94F5EA36}" type="slidenum">
              <a:rPr lang="it-IT" smtClean="0"/>
              <a:pPr/>
              <a:t>44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E05BC-5E55-4758-9864-CC2D94F5EA36}" type="slidenum">
              <a:rPr lang="it-IT" smtClean="0"/>
              <a:pPr/>
              <a:t>45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E05BC-5E55-4758-9864-CC2D94F5EA36}" type="slidenum">
              <a:rPr lang="it-IT" smtClean="0"/>
              <a:pPr/>
              <a:t>46</a:t>
            </a:fld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E05BC-5E55-4758-9864-CC2D94F5EA36}" type="slidenum">
              <a:rPr lang="it-IT" smtClean="0"/>
              <a:pPr/>
              <a:t>47</a:t>
            </a:fld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E05BC-5E55-4758-9864-CC2D94F5EA36}" type="slidenum">
              <a:rPr lang="it-IT" smtClean="0"/>
              <a:pPr/>
              <a:t>48</a:t>
            </a:fld>
            <a:endParaRPr 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E05BC-5E55-4758-9864-CC2D94F5EA36}" type="slidenum">
              <a:rPr lang="it-IT" smtClean="0"/>
              <a:pPr/>
              <a:t>49</a:t>
            </a:fld>
            <a:endParaRPr 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E05BC-5E55-4758-9864-CC2D94F5EA36}" type="slidenum">
              <a:rPr lang="it-IT" smtClean="0"/>
              <a:pPr/>
              <a:t>50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E05BC-5E55-4758-9864-CC2D94F5EA36}" type="slidenum">
              <a:rPr lang="it-IT" smtClean="0"/>
              <a:pPr/>
              <a:t>35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E05BC-5E55-4758-9864-CC2D94F5EA36}" type="slidenum">
              <a:rPr lang="it-IT" smtClean="0"/>
              <a:pPr/>
              <a:t>36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E05BC-5E55-4758-9864-CC2D94F5EA36}" type="slidenum">
              <a:rPr lang="it-IT" smtClean="0"/>
              <a:pPr/>
              <a:t>37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E05BC-5E55-4758-9864-CC2D94F5EA36}" type="slidenum">
              <a:rPr lang="it-IT" smtClean="0"/>
              <a:pPr/>
              <a:t>38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E05BC-5E55-4758-9864-CC2D94F5EA36}" type="slidenum">
              <a:rPr lang="it-IT" smtClean="0"/>
              <a:pPr/>
              <a:t>39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E05BC-5E55-4758-9864-CC2D94F5EA36}" type="slidenum">
              <a:rPr lang="it-IT" smtClean="0"/>
              <a:pPr/>
              <a:t>40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E05BC-5E55-4758-9864-CC2D94F5EA36}" type="slidenum">
              <a:rPr lang="it-IT" smtClean="0"/>
              <a:pPr/>
              <a:t>41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E05BC-5E55-4758-9864-CC2D94F5EA36}" type="slidenum">
              <a:rPr lang="it-IT" smtClean="0"/>
              <a:pPr/>
              <a:t>42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DC70-BDF3-48D4-9518-1C31A603DDFA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63D0-62C6-4162-98A4-36FF82E3136B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D98B6-87A3-437E-BFE1-B4C15D463C6C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A5E5-EAF1-4DAC-9262-84B2DC0F44CA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15F25-F406-4C9A-AC8F-F99E1EB972D5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24A2-D4F1-4E85-906B-961CF671C6F6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BD66-EE11-42D2-9B8B-DEF31673C2C1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2CC4-1BEE-42DE-BA63-4161F203C0EF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1715-4B8B-42FA-9BF7-A28D6FBF267F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1CBB3-94FD-447D-B8DA-EAAD33BCD7A2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DE06-0DAD-48E6-991A-E19D3CE4AB45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9EE42-1434-4455-9CBF-1434AE5277CD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5C54C-6A41-48D2-946A-7563B81996D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4725144"/>
            <a:ext cx="8640960" cy="119898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it-IT" sz="31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Quando finisce sotto i riflettori dei media la sessualità degli adolescenti viene così rappresentata: </a:t>
            </a:r>
          </a:p>
          <a:p>
            <a:r>
              <a:rPr lang="it-IT" sz="4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Precoce, spregiudicata, senza limiti</a:t>
            </a:r>
            <a:r>
              <a:rPr lang="it-IT" sz="5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t-IT" sz="41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51520" y="602128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Prof. Francesco Cannizzaro – Specialista in Pedagogia, Bioetica e Sessuologia</a:t>
            </a:r>
          </a:p>
        </p:txBody>
      </p:sp>
      <p:pic>
        <p:nvPicPr>
          <p:cNvPr id="1026" name="Picture 2" descr="C:\Users\Master\Desktop\1.jpg"/>
          <p:cNvPicPr>
            <a:picLocks noChangeAspect="1" noChangeArrowheads="1"/>
          </p:cNvPicPr>
          <p:nvPr/>
        </p:nvPicPr>
        <p:blipFill>
          <a:blip r:embed="rId2" cstate="print"/>
          <a:srcRect l="11884" r="12564"/>
          <a:stretch>
            <a:fillRect/>
          </a:stretch>
        </p:blipFill>
        <p:spPr bwMode="auto">
          <a:xfrm>
            <a:off x="1115616" y="1844824"/>
            <a:ext cx="7028910" cy="244827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8CE1-8491-4946-A38D-744E07342DD3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6624736" cy="42484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1800" b="1" dirty="0">
                <a:solidFill>
                  <a:srgbClr val="FF0000"/>
                </a:solidFill>
              </a:rPr>
              <a:t>Un </a:t>
            </a:r>
            <a:r>
              <a:rPr lang="it-IT" sz="1800" b="1" i="1" dirty="0">
                <a:solidFill>
                  <a:srgbClr val="FF0000"/>
                </a:solidFill>
              </a:rPr>
              <a:t>crocevia</a:t>
            </a:r>
            <a:r>
              <a:rPr lang="it-IT" sz="1800" b="1" dirty="0">
                <a:solidFill>
                  <a:srgbClr val="FF0000"/>
                </a:solidFill>
              </a:rPr>
              <a:t> dal quale si diramano differenti direzioni:</a:t>
            </a:r>
          </a:p>
          <a:p>
            <a:pPr lvl="0" algn="just"/>
            <a:r>
              <a:rPr lang="it-IT" sz="1600" b="1" dirty="0">
                <a:solidFill>
                  <a:srgbClr val="FF0000"/>
                </a:solidFill>
              </a:rPr>
              <a:t>la </a:t>
            </a:r>
            <a:r>
              <a:rPr lang="it-IT" sz="1600" b="1" i="1" dirty="0">
                <a:solidFill>
                  <a:srgbClr val="FF0000"/>
                </a:solidFill>
              </a:rPr>
              <a:t>strada della mancata conferma</a:t>
            </a:r>
            <a:r>
              <a:rPr lang="it-IT" sz="1600" b="1" dirty="0">
                <a:solidFill>
                  <a:srgbClr val="FF0000"/>
                </a:solidFill>
              </a:rPr>
              <a:t>, </a:t>
            </a:r>
            <a:r>
              <a:rPr lang="it-IT" sz="1600" dirty="0">
                <a:solidFill>
                  <a:schemeClr val="tx1"/>
                </a:solidFill>
              </a:rPr>
              <a:t>di un'identità che rimane fragile e rinnova in ogni occasione la paura e la speranza di superare la prova;</a:t>
            </a:r>
          </a:p>
          <a:p>
            <a:pPr lvl="0" algn="just"/>
            <a:r>
              <a:rPr lang="it-IT" sz="1600" b="1" dirty="0">
                <a:solidFill>
                  <a:srgbClr val="FF0000"/>
                </a:solidFill>
              </a:rPr>
              <a:t>la </a:t>
            </a:r>
            <a:r>
              <a:rPr lang="it-IT" sz="1600" b="1" i="1" dirty="0">
                <a:solidFill>
                  <a:srgbClr val="FF0000"/>
                </a:solidFill>
              </a:rPr>
              <a:t>strada corta</a:t>
            </a:r>
            <a:r>
              <a:rPr lang="it-IT" sz="1600" b="1" dirty="0">
                <a:solidFill>
                  <a:srgbClr val="FF0000"/>
                </a:solidFill>
              </a:rPr>
              <a:t>, </a:t>
            </a:r>
            <a:r>
              <a:rPr lang="it-IT" sz="1600" dirty="0">
                <a:solidFill>
                  <a:schemeClr val="tx1"/>
                </a:solidFill>
              </a:rPr>
              <a:t>senza sbocco, della fuga e del ritiro, della rinuncia alla relazione;</a:t>
            </a:r>
          </a:p>
          <a:p>
            <a:pPr lvl="0" algn="just"/>
            <a:r>
              <a:rPr lang="it-IT" sz="1600" b="1" dirty="0">
                <a:solidFill>
                  <a:srgbClr val="FF0000"/>
                </a:solidFill>
              </a:rPr>
              <a:t>la </a:t>
            </a:r>
            <a:r>
              <a:rPr lang="it-IT" sz="1600" b="1" i="1" dirty="0">
                <a:solidFill>
                  <a:srgbClr val="FF0000"/>
                </a:solidFill>
              </a:rPr>
              <a:t>strada dell'eros</a:t>
            </a:r>
            <a:r>
              <a:rPr lang="it-IT" sz="1600" b="1" dirty="0">
                <a:solidFill>
                  <a:srgbClr val="FF0000"/>
                </a:solidFill>
              </a:rPr>
              <a:t>, </a:t>
            </a:r>
            <a:r>
              <a:rPr lang="it-IT" sz="1600" dirty="0">
                <a:solidFill>
                  <a:schemeClr val="tx1"/>
                </a:solidFill>
              </a:rPr>
              <a:t>la sola che apre le porte alla dimensione del desiderio, del piacere condiviso, dell'immaginario come risorsa. Dell'incontro con l'altro.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Inevitabile interrogarci e riflettere </a:t>
            </a:r>
            <a:r>
              <a:rPr lang="it-IT" sz="1600" dirty="0">
                <a:solidFill>
                  <a:schemeClr val="tx1"/>
                </a:solidFill>
              </a:rPr>
              <a:t>- come Educatori, Medici, Psicologi e Genitori - sui cambiamenti culturali e sui modelli di riferimento, a tutela della vita affettiva e sessuale attuale e futura dei più giovani.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Se allarghiamo la visuale </a:t>
            </a:r>
            <a:r>
              <a:rPr lang="it-IT" sz="1600" dirty="0">
                <a:solidFill>
                  <a:schemeClr val="tx1"/>
                </a:solidFill>
              </a:rPr>
              <a:t>ci accorgiamo che molte problematicità e timori nel vivere l'affettività e la sessualità da parte dei giovani si ritrovano sempre più spesso anche nel mondo adulto, assimilato nelle opportunità e nei comportamenti alle nuove generazioni, in un prolungamento sempre più esteso dell'età adolescenziale che erode i suoi confini espandendosi nella preadolescenza e nell'età adulta.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9AFA-EF2C-4334-99A8-AB665D547743}" type="datetime1">
              <a:rPr lang="it-IT" smtClean="0"/>
              <a:pPr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55679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Prime esperienze come crocevia del percorso evolutivo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35842" name="Picture 2" descr="C:\Users\Master\Desktop\1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212976"/>
            <a:ext cx="1944216" cy="17011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635896" y="1988840"/>
            <a:ext cx="5256584" cy="446449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I riti di passaggio e di iniziazione </a:t>
            </a:r>
            <a:r>
              <a:rPr lang="it-IT" sz="1600" dirty="0">
                <a:solidFill>
                  <a:schemeClr val="tx1"/>
                </a:solidFill>
              </a:rPr>
              <a:t>(e il ruolo degli adulti nel </a:t>
            </a:r>
            <a:r>
              <a:rPr lang="it-IT" sz="1600" i="1" dirty="0">
                <a:solidFill>
                  <a:schemeClr val="tx1"/>
                </a:solidFill>
              </a:rPr>
              <a:t>«celebrare»</a:t>
            </a:r>
            <a:r>
              <a:rPr lang="it-IT" sz="1600" dirty="0">
                <a:solidFill>
                  <a:schemeClr val="tx1"/>
                </a:solidFill>
              </a:rPr>
              <a:t> tali riti), sono andati scomparendo.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Il venir meno </a:t>
            </a:r>
            <a:r>
              <a:rPr lang="it-IT" sz="1600" dirty="0">
                <a:solidFill>
                  <a:schemeClr val="tx1"/>
                </a:solidFill>
              </a:rPr>
              <a:t>di regole e limiti ha creato maggiori opportunità e anticipato i tempi.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Il senso di colpa </a:t>
            </a:r>
            <a:r>
              <a:rPr lang="it-IT" sz="1600" dirty="0">
                <a:solidFill>
                  <a:schemeClr val="tx1"/>
                </a:solidFill>
              </a:rPr>
              <a:t>legato alla trasgressione delle norme è venuto meno, liberandoci da un peso che per lungo tempo ha gravato sulla vita sessuale di intere generazioni e in particolare sulle donne.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L'attuale società, </a:t>
            </a:r>
            <a:r>
              <a:rPr lang="it-IT" sz="1600" dirty="0">
                <a:solidFill>
                  <a:schemeClr val="tx1"/>
                </a:solidFill>
              </a:rPr>
              <a:t>rispetto ai valori di riferimento, può essere definita </a:t>
            </a:r>
            <a:r>
              <a:rPr lang="it-IT" sz="1600" i="1" dirty="0">
                <a:solidFill>
                  <a:schemeClr val="tx1"/>
                </a:solidFill>
              </a:rPr>
              <a:t>«</a:t>
            </a:r>
            <a:r>
              <a:rPr lang="it-IT" sz="1600" b="1" i="1" dirty="0">
                <a:solidFill>
                  <a:schemeClr val="tx1"/>
                </a:solidFill>
              </a:rPr>
              <a:t>eticamente neutra</a:t>
            </a:r>
            <a:r>
              <a:rPr lang="it-IT" sz="1600" i="1" dirty="0">
                <a:solidFill>
                  <a:schemeClr val="tx1"/>
                </a:solidFill>
              </a:rPr>
              <a:t>»</a:t>
            </a:r>
            <a:r>
              <a:rPr lang="it-IT" sz="1600" dirty="0">
                <a:solidFill>
                  <a:schemeClr val="tx1"/>
                </a:solidFill>
              </a:rPr>
              <a:t>, caratterizzata da una varietà di criteri etici che rende difficile costruire dei riferimenti condivisi, in particolare nell'ambito della sessualità. 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Le norme morali </a:t>
            </a:r>
            <a:r>
              <a:rPr lang="it-IT" sz="1600" dirty="0">
                <a:solidFill>
                  <a:schemeClr val="tx1"/>
                </a:solidFill>
              </a:rPr>
              <a:t>vengono proposte solamente dalle religioni di appartenenza e, solo per pochi, rappresentano ancora un riferimento, mentre la società laica fatica a definire una sua etica.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In questo scenario </a:t>
            </a:r>
            <a:r>
              <a:rPr lang="it-IT" sz="1600" dirty="0">
                <a:solidFill>
                  <a:schemeClr val="tx1"/>
                </a:solidFill>
              </a:rPr>
              <a:t>l'esperienza sessuale si trasforma in un'esperienza individuale dove ognuno è apparentemente libero di definire le proprie regole.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Tuttavia, </a:t>
            </a:r>
            <a:r>
              <a:rPr lang="it-IT" sz="1600" dirty="0">
                <a:solidFill>
                  <a:schemeClr val="tx1"/>
                </a:solidFill>
              </a:rPr>
              <a:t>se i limiti di ieri sono in larga misura decaduti, l'attuale </a:t>
            </a:r>
            <a:r>
              <a:rPr lang="it-IT" sz="1600" i="1" dirty="0">
                <a:solidFill>
                  <a:schemeClr val="tx1"/>
                </a:solidFill>
              </a:rPr>
              <a:t>«assenza di limiti»</a:t>
            </a:r>
            <a:r>
              <a:rPr lang="it-IT" sz="1600" dirty="0">
                <a:solidFill>
                  <a:schemeClr val="tx1"/>
                </a:solidFill>
              </a:rPr>
              <a:t> finisce a sua volta con l'essere delimitata dai modelli di sessualità proposti dai media e dalla realtà virtuale.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9AFA-EF2C-4334-99A8-AB665D547743}" type="datetime1">
              <a:rPr lang="it-IT" smtClean="0"/>
              <a:pPr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55679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Scenari di ieri e di oggi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36866" name="Picture 2" descr="C:\Users\Master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068960"/>
            <a:ext cx="3240360" cy="194421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276872"/>
            <a:ext cx="8640960" cy="396044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Sono condivisi </a:t>
            </a:r>
            <a:r>
              <a:rPr lang="it-IT" sz="1600" dirty="0">
                <a:solidFill>
                  <a:schemeClr val="tx1"/>
                </a:solidFill>
              </a:rPr>
              <a:t>dai pari e avvalorati dai media e dalla pornografia. Ieri dunque la sessualità delle prime esperienze era come un </a:t>
            </a:r>
            <a:r>
              <a:rPr lang="it-IT" sz="1600" i="1" dirty="0">
                <a:solidFill>
                  <a:schemeClr val="tx1"/>
                </a:solidFill>
              </a:rPr>
              <a:t>territorio da esplorare</a:t>
            </a:r>
            <a:r>
              <a:rPr lang="it-IT" sz="1600" dirty="0">
                <a:solidFill>
                  <a:schemeClr val="tx1"/>
                </a:solidFill>
              </a:rPr>
              <a:t> con limiti e confini, oggi è un copione, una </a:t>
            </a:r>
            <a:r>
              <a:rPr lang="it-IT" sz="1600" i="1" dirty="0">
                <a:solidFill>
                  <a:schemeClr val="tx1"/>
                </a:solidFill>
              </a:rPr>
              <a:t>«mappa»</a:t>
            </a:r>
            <a:r>
              <a:rPr lang="it-IT" sz="1600" dirty="0">
                <a:solidFill>
                  <a:schemeClr val="tx1"/>
                </a:solidFill>
              </a:rPr>
              <a:t> già data (spesso virtualmente) da riprodurre e imitare. 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Nell'attuale contesto socioculturale </a:t>
            </a:r>
            <a:r>
              <a:rPr lang="it-IT" sz="1600" dirty="0">
                <a:solidFill>
                  <a:schemeClr val="tx1"/>
                </a:solidFill>
              </a:rPr>
              <a:t>i giovani si trovano sottoposti a una molteplicità di stimoli riferiti al corpo e alla sessualità che favoriscono una socializzazione anticipatoria della sessualità.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Nella sua facilità di movimento</a:t>
            </a:r>
            <a:r>
              <a:rPr lang="it-IT" sz="1600" dirty="0">
                <a:solidFill>
                  <a:schemeClr val="tx1"/>
                </a:solidFill>
              </a:rPr>
              <a:t>, libero da sentimenti di colpa, </a:t>
            </a:r>
            <a:r>
              <a:rPr lang="it-IT" sz="1600" i="1" dirty="0">
                <a:solidFill>
                  <a:schemeClr val="tx1"/>
                </a:solidFill>
              </a:rPr>
              <a:t>«Narciso può accedere a sostanze di ogni tipo, sostare in ogni sito e venire in contatto con le proposte più audaci. Può consentirsi di ipotizzare qualsiasi tipo di preferenza sessuale e parlarne liberamente con gli amici» (</a:t>
            </a:r>
            <a:r>
              <a:rPr lang="it-IT" sz="1600" b="1" i="1" dirty="0" err="1">
                <a:solidFill>
                  <a:schemeClr val="tx1"/>
                </a:solidFill>
              </a:rPr>
              <a:t>Pietropolli</a:t>
            </a:r>
            <a:r>
              <a:rPr lang="it-IT" sz="1600" b="1" i="1" dirty="0">
                <a:solidFill>
                  <a:schemeClr val="tx1"/>
                </a:solidFill>
              </a:rPr>
              <a:t> </a:t>
            </a:r>
            <a:r>
              <a:rPr lang="it-IT" sz="1600" b="1" i="1" dirty="0" err="1">
                <a:solidFill>
                  <a:schemeClr val="tx1"/>
                </a:solidFill>
              </a:rPr>
              <a:t>Charmet</a:t>
            </a:r>
            <a:r>
              <a:rPr lang="it-IT" sz="1600" i="1" dirty="0">
                <a:solidFill>
                  <a:schemeClr val="tx1"/>
                </a:solidFill>
              </a:rPr>
              <a:t>)</a:t>
            </a:r>
            <a:r>
              <a:rPr lang="it-IT" sz="1600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Tuttavia, </a:t>
            </a:r>
            <a:r>
              <a:rPr lang="it-IT" sz="1600" dirty="0">
                <a:solidFill>
                  <a:schemeClr val="tx1"/>
                </a:solidFill>
              </a:rPr>
              <a:t>questa realtà non corrisponde necessariamente ad un più ampio bagaglio di conoscenze. Da un lato determina una maggiore disinvoltura nell'affrontare le prime esperienze sessuali, dall'altro alimenta incertezze e paure.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Se l'adolescente oggi </a:t>
            </a:r>
            <a:r>
              <a:rPr lang="it-IT" sz="1600" dirty="0">
                <a:solidFill>
                  <a:schemeClr val="tx1"/>
                </a:solidFill>
              </a:rPr>
              <a:t>è più difficilmente in conflitto tra norma e trasgressione (si è liberato dei sensi di colpa), si trova tuttavia a confrontarsi col dubbio relativo all'adeguatezza della propria prestazione, rispetto ai modelli proposti e alle reali o presunte aspettative del partner</a:t>
            </a:r>
            <a:r>
              <a:rPr lang="it-IT" sz="1600" dirty="0"/>
              <a:t>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9AFA-EF2C-4334-99A8-AB665D547743}" type="datetime1">
              <a:rPr lang="it-IT" smtClean="0"/>
              <a:pPr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55679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Non ci sono più </a:t>
            </a:r>
            <a:r>
              <a:rPr lang="it-IT" sz="2400" b="1" i="1" dirty="0">
                <a:solidFill>
                  <a:srgbClr val="0070C0"/>
                </a:solidFill>
              </a:rPr>
              <a:t>«norme»</a:t>
            </a:r>
            <a:r>
              <a:rPr lang="it-IT" sz="2400" b="1" dirty="0">
                <a:solidFill>
                  <a:srgbClr val="0070C0"/>
                </a:solidFill>
              </a:rPr>
              <a:t> ma </a:t>
            </a:r>
            <a:r>
              <a:rPr lang="it-IT" sz="2400" b="1" i="1" dirty="0">
                <a:solidFill>
                  <a:srgbClr val="0070C0"/>
                </a:solidFill>
              </a:rPr>
              <a:t>comportamenti normali»</a:t>
            </a:r>
            <a:endParaRPr lang="it-IT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204864"/>
            <a:ext cx="5904656" cy="403244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Pubblicità, </a:t>
            </a:r>
            <a:r>
              <a:rPr lang="it-IT" sz="1800" dirty="0">
                <a:solidFill>
                  <a:schemeClr val="tx1"/>
                </a:solidFill>
              </a:rPr>
              <a:t>cinema, televisione, </a:t>
            </a:r>
            <a:r>
              <a:rPr lang="it-IT" sz="1800" dirty="0" err="1">
                <a:solidFill>
                  <a:schemeClr val="tx1"/>
                </a:solidFill>
              </a:rPr>
              <a:t>videogames</a:t>
            </a:r>
            <a:r>
              <a:rPr lang="it-IT" sz="1800" dirty="0">
                <a:solidFill>
                  <a:schemeClr val="tx1"/>
                </a:solidFill>
              </a:rPr>
              <a:t> e l'incontenibile presenza del mondo virtuale, esercitano sui costumi sessuali dei giovani una influenza e un condizionamento la cui portata è evidente ma non facile da quantificare in tutti i suoi possibili effetti.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Bellezza, </a:t>
            </a:r>
            <a:r>
              <a:rPr lang="it-IT" sz="1800" dirty="0">
                <a:solidFill>
                  <a:schemeClr val="tx1"/>
                </a:solidFill>
              </a:rPr>
              <a:t>visibilità e successo si definiscono come valori predominanti, inevitabilmente il corpo viene proiettato al centro della scena, in un contesto fortemente erotizzato.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Bellezza e seduzione</a:t>
            </a:r>
            <a:r>
              <a:rPr lang="it-IT" sz="1800" dirty="0">
                <a:solidFill>
                  <a:schemeClr val="tx1"/>
                </a:solidFill>
              </a:rPr>
              <a:t>, sia femminile che maschile sono le principali proposte che veicolano i messaggi pubblicitari, associate a qualsiasi prodotto.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Le loro immagini </a:t>
            </a:r>
            <a:r>
              <a:rPr lang="it-IT" sz="1800" dirty="0">
                <a:solidFill>
                  <a:schemeClr val="tx1"/>
                </a:solidFill>
              </a:rPr>
              <a:t>rimandano il potere </a:t>
            </a:r>
            <a:r>
              <a:rPr lang="it-IT" sz="1800" dirty="0" err="1">
                <a:solidFill>
                  <a:schemeClr val="tx1"/>
                </a:solidFill>
              </a:rPr>
              <a:t>seduttivo</a:t>
            </a:r>
            <a:r>
              <a:rPr lang="it-IT" sz="1800" dirty="0">
                <a:solidFill>
                  <a:schemeClr val="tx1"/>
                </a:solidFill>
              </a:rPr>
              <a:t> della fisicità di corpi giovani e perfetti, della loro prestanza.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Ma non solo. </a:t>
            </a:r>
            <a:r>
              <a:rPr lang="it-IT" sz="1800" dirty="0">
                <a:solidFill>
                  <a:schemeClr val="tx1"/>
                </a:solidFill>
              </a:rPr>
              <a:t>I messaggi dei media sono affidati anche ad immagini provocatorie e trasgressive, associate al prodotto da pubblicizzare. 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9AFA-EF2C-4334-99A8-AB665D547743}" type="datetime1">
              <a:rPr lang="it-IT" smtClean="0"/>
              <a:pPr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55679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I modelli dei media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Master\Desktop\2.jpg"/>
          <p:cNvPicPr>
            <a:picLocks noChangeAspect="1" noChangeArrowheads="1"/>
          </p:cNvPicPr>
          <p:nvPr/>
        </p:nvPicPr>
        <p:blipFill>
          <a:blip r:embed="rId2" cstate="print"/>
          <a:srcRect l="13745" r="14779"/>
          <a:stretch>
            <a:fillRect/>
          </a:stretch>
        </p:blipFill>
        <p:spPr bwMode="auto">
          <a:xfrm>
            <a:off x="6228184" y="2852936"/>
            <a:ext cx="2784334" cy="259228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915816" y="2348880"/>
            <a:ext cx="5904656" cy="403244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Se gli adulti </a:t>
            </a:r>
            <a:r>
              <a:rPr lang="it-IT" sz="1800" dirty="0">
                <a:solidFill>
                  <a:schemeClr val="tx1"/>
                </a:solidFill>
              </a:rPr>
              <a:t>sognano e vagheggiano la perduta giovinezza e tentano (talvolta pateticamente) di conservarla o recuperarla, anche ai giovani può non bastare la freschezza dell'età per reggere il confronto.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I canoni di bellezza </a:t>
            </a:r>
            <a:r>
              <a:rPr lang="it-IT" sz="1800" dirty="0">
                <a:solidFill>
                  <a:schemeClr val="tx1"/>
                </a:solidFill>
              </a:rPr>
              <a:t>hanno regole precise e di conseguenza un numero crescente di loro chiede soccorso alla chirurgia plastica.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Anche quelle ragazze e ragazzi </a:t>
            </a:r>
            <a:r>
              <a:rPr lang="it-IT" sz="1800" dirty="0">
                <a:solidFill>
                  <a:schemeClr val="tx1"/>
                </a:solidFill>
              </a:rPr>
              <a:t>che negli anni della preadolescenza avevano sentito meno la pressione dei modelli dei media devono ora fare i conti con l'immagine riflessa dagli occhi degli altri che ne confermano o ne smentiscano il valore.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Inevitabile il confronto </a:t>
            </a:r>
            <a:r>
              <a:rPr lang="it-IT" sz="1800" dirty="0">
                <a:solidFill>
                  <a:schemeClr val="tx1"/>
                </a:solidFill>
              </a:rPr>
              <a:t>con i coetanei più attraenti e con le loro conquiste.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Se poi il risultato finale </a:t>
            </a:r>
            <a:r>
              <a:rPr lang="it-IT" sz="1800" dirty="0">
                <a:solidFill>
                  <a:schemeClr val="tx1"/>
                </a:solidFill>
              </a:rPr>
              <a:t>del cambiamento corporeo messo in moto dalla pubertà non porta ai risultati sperati e delude le aspettative (talvolta è il cigno a trasformarsi in brutto anatroccolo o a vedersi tale), il disagio è quasi inevitabile.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9AFA-EF2C-4334-99A8-AB665D547743}" type="datetime1">
              <a:rPr lang="it-IT" smtClean="0"/>
              <a:pPr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556793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Di fronte alla perfezione dei corpi mostrati dai media </a:t>
            </a:r>
          </a:p>
          <a:p>
            <a:pPr algn="ctr"/>
            <a:r>
              <a:rPr lang="it-IT" sz="2400" b="1" dirty="0">
                <a:solidFill>
                  <a:srgbClr val="0070C0"/>
                </a:solidFill>
              </a:rPr>
              <a:t>non è facile sentirsi adeguati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3074" name="Picture 2" descr="C:\Users\Master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348879"/>
            <a:ext cx="2664296" cy="400372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5472608" cy="42484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Questa pratica </a:t>
            </a:r>
            <a:r>
              <a:rPr lang="it-IT" sz="1800" dirty="0">
                <a:solidFill>
                  <a:schemeClr val="tx1"/>
                </a:solidFill>
              </a:rPr>
              <a:t>ha notevolmente ampliato l'impegno dell'adolescente nel proporre e curare la propria immagine e il proprio profilo.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Nella frequentazione quotidiana della rete </a:t>
            </a:r>
            <a:r>
              <a:rPr lang="it-IT" sz="1800" dirty="0">
                <a:solidFill>
                  <a:schemeClr val="tx1"/>
                </a:solidFill>
              </a:rPr>
              <a:t>si rinnova una sfida costante, un confronto continuo di corpi e abilità, un'ansia da prestazione permanente: a giudicare non sono più una stretta cerchia di amici, i familiari o i compagni di scuola ma lo sterminato pubblico della rete.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Una </a:t>
            </a:r>
            <a:r>
              <a:rPr lang="it-IT" sz="1800" b="1" i="1" dirty="0">
                <a:solidFill>
                  <a:srgbClr val="FF0000"/>
                </a:solidFill>
              </a:rPr>
              <a:t>macchina giudicante</a:t>
            </a:r>
            <a:r>
              <a:rPr lang="it-IT" sz="1800" dirty="0">
                <a:solidFill>
                  <a:schemeClr val="tx1"/>
                </a:solidFill>
              </a:rPr>
              <a:t> della quale è artefice lo stesso adolescente ma dalla quale non viene risparmiato, finendo talvolta col subire una sorta di </a:t>
            </a:r>
            <a:r>
              <a:rPr lang="it-IT" sz="1800" i="1" dirty="0">
                <a:solidFill>
                  <a:schemeClr val="tx1"/>
                </a:solidFill>
              </a:rPr>
              <a:t>«</a:t>
            </a:r>
            <a:r>
              <a:rPr lang="it-IT" sz="1800" b="1" i="1" dirty="0">
                <a:solidFill>
                  <a:schemeClr val="tx1"/>
                </a:solidFill>
              </a:rPr>
              <a:t>gogna mediatica</a:t>
            </a:r>
            <a:r>
              <a:rPr lang="it-IT" sz="1800" i="1" dirty="0">
                <a:solidFill>
                  <a:schemeClr val="tx1"/>
                </a:solidFill>
              </a:rPr>
              <a:t>»</a:t>
            </a:r>
            <a:r>
              <a:rPr lang="it-IT" sz="1800" dirty="0">
                <a:solidFill>
                  <a:schemeClr val="tx1"/>
                </a:solidFill>
              </a:rPr>
              <a:t> che produce una pressione costante sulla sua vita relazionale e sentimentale.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Oppure si trasforma</a:t>
            </a:r>
            <a:r>
              <a:rPr lang="it-IT" sz="1800" dirty="0">
                <a:solidFill>
                  <a:schemeClr val="tx1"/>
                </a:solidFill>
              </a:rPr>
              <a:t>, in alcuni casi, in manifestazioni di </a:t>
            </a:r>
            <a:r>
              <a:rPr lang="it-IT" sz="1800" i="1" dirty="0">
                <a:solidFill>
                  <a:schemeClr val="tx1"/>
                </a:solidFill>
              </a:rPr>
              <a:t>cyber-bullismo</a:t>
            </a:r>
            <a:r>
              <a:rPr lang="it-IT" sz="1800" dirty="0">
                <a:solidFill>
                  <a:schemeClr val="tx1"/>
                </a:solidFill>
              </a:rPr>
              <a:t> dalle conseguenze talvolta drammatiche.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9AFA-EF2C-4334-99A8-AB665D547743}" type="datetime1">
              <a:rPr lang="it-IT" smtClean="0"/>
              <a:pPr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La diffusione delle immagini, proprie e degli altri, sui social network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4098" name="Picture 2" descr="C:\Users\Master\Desktop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2996952"/>
            <a:ext cx="3186991" cy="2452489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131840" y="1988840"/>
            <a:ext cx="5760640" cy="42484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Un corpo prezioso</a:t>
            </a:r>
            <a:r>
              <a:rPr lang="it-IT" sz="1800" dirty="0">
                <a:solidFill>
                  <a:schemeClr val="tx1"/>
                </a:solidFill>
              </a:rPr>
              <a:t>, quello dei giovani, adorato, invidiato, desiderato dal mondo adulto e di riflesso da loro stessi, curato, depilato, dipinto, ornato, mostrato, esposto ma </a:t>
            </a:r>
            <a:r>
              <a:rPr lang="it-IT" sz="1800" i="1" dirty="0">
                <a:solidFill>
                  <a:schemeClr val="tx1"/>
                </a:solidFill>
              </a:rPr>
              <a:t>poco abitato</a:t>
            </a:r>
            <a:r>
              <a:rPr lang="it-IT" sz="1800" dirty="0">
                <a:solidFill>
                  <a:schemeClr val="tx1"/>
                </a:solidFill>
              </a:rPr>
              <a:t>.</a:t>
            </a:r>
            <a:br>
              <a:rPr lang="it-IT" sz="1800" dirty="0">
                <a:solidFill>
                  <a:schemeClr val="tx1"/>
                </a:solidFill>
              </a:rPr>
            </a:br>
            <a:r>
              <a:rPr lang="it-IT" sz="1800" dirty="0">
                <a:solidFill>
                  <a:schemeClr val="tx1"/>
                </a:solidFill>
              </a:rPr>
              <a:t>Un corpo preparato per la seduzione, per la </a:t>
            </a:r>
            <a:r>
              <a:rPr lang="it-IT" sz="1800" i="1" dirty="0">
                <a:solidFill>
                  <a:schemeClr val="tx1"/>
                </a:solidFill>
              </a:rPr>
              <a:t>promessa di mille piaceri</a:t>
            </a:r>
            <a:r>
              <a:rPr lang="it-IT" sz="1800" dirty="0">
                <a:solidFill>
                  <a:schemeClr val="tx1"/>
                </a:solidFill>
              </a:rPr>
              <a:t>, promessa non sempre facile poi da mantenere nella messa in scena del sesso.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Come potrebbe mai quel corpo</a:t>
            </a:r>
            <a:r>
              <a:rPr lang="it-IT" sz="1800" dirty="0">
                <a:solidFill>
                  <a:schemeClr val="tx1"/>
                </a:solidFill>
              </a:rPr>
              <a:t>, specialmente quando è perfetto, </a:t>
            </a:r>
            <a:r>
              <a:rPr lang="it-IT" sz="1800" i="1" dirty="0">
                <a:solidFill>
                  <a:schemeClr val="tx1"/>
                </a:solidFill>
              </a:rPr>
              <a:t>palestrato</a:t>
            </a:r>
            <a:r>
              <a:rPr lang="it-IT" sz="1800" dirty="0">
                <a:solidFill>
                  <a:schemeClr val="tx1"/>
                </a:solidFill>
              </a:rPr>
              <a:t>, oggetto di tanta attenzione e desiderio, tradire l'implicita promessa di saper donare piacere attraverso l'incontro sessuale?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È questo il timore </a:t>
            </a:r>
            <a:r>
              <a:rPr lang="it-IT" sz="1800" dirty="0">
                <a:solidFill>
                  <a:schemeClr val="tx1"/>
                </a:solidFill>
              </a:rPr>
              <a:t>che paralizza alcuni giovani.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Dietro al loro aspetto</a:t>
            </a:r>
            <a:r>
              <a:rPr lang="it-IT" sz="1800" dirty="0">
                <a:solidFill>
                  <a:schemeClr val="tx1"/>
                </a:solidFill>
              </a:rPr>
              <a:t>, all'oggettivo fascino del </a:t>
            </a:r>
            <a:r>
              <a:rPr lang="it-IT" sz="1800" i="1" dirty="0">
                <a:solidFill>
                  <a:schemeClr val="tx1"/>
                </a:solidFill>
              </a:rPr>
              <a:t>«</a:t>
            </a:r>
            <a:r>
              <a:rPr lang="it-IT" sz="1800" b="1" i="1" dirty="0">
                <a:solidFill>
                  <a:schemeClr val="tx1"/>
                </a:solidFill>
              </a:rPr>
              <a:t>bel ragazzo</a:t>
            </a:r>
            <a:r>
              <a:rPr lang="it-IT" sz="1800" i="1" dirty="0">
                <a:solidFill>
                  <a:schemeClr val="tx1"/>
                </a:solidFill>
              </a:rPr>
              <a:t>»</a:t>
            </a:r>
            <a:r>
              <a:rPr lang="it-IT" sz="1800" dirty="0">
                <a:solidFill>
                  <a:schemeClr val="tx1"/>
                </a:solidFill>
              </a:rPr>
              <a:t>, della </a:t>
            </a:r>
            <a:r>
              <a:rPr lang="it-IT" sz="1800" i="1" dirty="0">
                <a:solidFill>
                  <a:schemeClr val="tx1"/>
                </a:solidFill>
              </a:rPr>
              <a:t>«</a:t>
            </a:r>
            <a:r>
              <a:rPr lang="it-IT" sz="1800" b="1" i="1" dirty="0">
                <a:solidFill>
                  <a:schemeClr val="tx1"/>
                </a:solidFill>
              </a:rPr>
              <a:t>bella ragazza</a:t>
            </a:r>
            <a:r>
              <a:rPr lang="it-IT" sz="1800" i="1" dirty="0">
                <a:solidFill>
                  <a:schemeClr val="tx1"/>
                </a:solidFill>
              </a:rPr>
              <a:t>»</a:t>
            </a:r>
            <a:r>
              <a:rPr lang="it-IT" sz="1800" dirty="0">
                <a:solidFill>
                  <a:schemeClr val="tx1"/>
                </a:solidFill>
              </a:rPr>
              <a:t> che ha molto successo nella vita reale e nel mondo della rete, può celarsi una profonda e inconfessabile paura di non essere all'altezza della promessa, di doversi mostrare disinibiti a ogni costo e non esserne capaci rischiando di far trasparire l'inesperienza.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9AFA-EF2C-4334-99A8-AB665D547743}" type="datetime1">
              <a:rPr lang="it-IT" smtClean="0"/>
              <a:pPr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La trappola del corpo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5122" name="Picture 2" descr="C:\Users\Master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542" y="1988840"/>
            <a:ext cx="2827165" cy="4248472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5328592" cy="42484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Rappresentano</a:t>
            </a:r>
            <a:r>
              <a:rPr lang="it-IT" sz="1800" dirty="0">
                <a:solidFill>
                  <a:schemeClr val="tx1"/>
                </a:solidFill>
              </a:rPr>
              <a:t> una necessaria fase di apprendimento e presa in carico del proprio corpo e della traduzione emotiva delle sensazioni che dal corpo provengono.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Una fase </a:t>
            </a:r>
            <a:r>
              <a:rPr lang="it-IT" sz="1800" b="1" i="1" dirty="0">
                <a:solidFill>
                  <a:srgbClr val="FF0000"/>
                </a:solidFill>
              </a:rPr>
              <a:t>«sensibile»</a:t>
            </a:r>
            <a:r>
              <a:rPr lang="it-IT" sz="1800" dirty="0">
                <a:solidFill>
                  <a:schemeClr val="tx1"/>
                </a:solidFill>
              </a:rPr>
              <a:t> per ritornare al concetto di </a:t>
            </a:r>
            <a:r>
              <a:rPr lang="it-IT" sz="1800" i="1" dirty="0">
                <a:solidFill>
                  <a:schemeClr val="tx1"/>
                </a:solidFill>
              </a:rPr>
              <a:t>«imprinting»</a:t>
            </a:r>
            <a:r>
              <a:rPr lang="it-IT" sz="18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Non sono infrequenti </a:t>
            </a:r>
            <a:r>
              <a:rPr lang="it-IT" sz="1800" dirty="0">
                <a:solidFill>
                  <a:schemeClr val="tx1"/>
                </a:solidFill>
              </a:rPr>
              <a:t>uno scarso controllo eiaculatorio, il dolore coitale, l'anorgasmia e un limitato piacere.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Tutte condizioni </a:t>
            </a:r>
            <a:r>
              <a:rPr lang="it-IT" sz="1800" dirty="0">
                <a:solidFill>
                  <a:schemeClr val="tx1"/>
                </a:solidFill>
              </a:rPr>
              <a:t>che traducono la necessità di una progressiva scoperta e conoscenza del corpo, di come risponde ed elabora sensazioni nuove che non sempre e non facilmente si colorano emotivamente di piacere.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Più spesso </a:t>
            </a:r>
            <a:r>
              <a:rPr lang="it-IT" sz="1800" dirty="0">
                <a:solidFill>
                  <a:schemeClr val="tx1"/>
                </a:solidFill>
              </a:rPr>
              <a:t>si verifica la mancanza di piacere o addirittura il dolore a prevalere.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9AFA-EF2C-4334-99A8-AB665D547743}" type="datetime1">
              <a:rPr lang="it-IT" smtClean="0"/>
              <a:pPr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I primi rapporti possono essere </a:t>
            </a:r>
            <a:r>
              <a:rPr lang="it-IT" sz="2400" b="1" i="1" dirty="0">
                <a:solidFill>
                  <a:srgbClr val="0070C0"/>
                </a:solidFill>
              </a:rPr>
              <a:t>«fisiologicamente disfunzionali»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6146" name="Picture 2" descr="C:\Users\Master\Desktop\6.jpg"/>
          <p:cNvPicPr>
            <a:picLocks noChangeAspect="1" noChangeArrowheads="1"/>
          </p:cNvPicPr>
          <p:nvPr/>
        </p:nvPicPr>
        <p:blipFill>
          <a:blip r:embed="rId2" cstate="print"/>
          <a:srcRect b="6832"/>
          <a:stretch>
            <a:fillRect/>
          </a:stretch>
        </p:blipFill>
        <p:spPr bwMode="auto">
          <a:xfrm>
            <a:off x="5796136" y="2101714"/>
            <a:ext cx="2808312" cy="4174545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339752" y="2060848"/>
            <a:ext cx="6552728" cy="42484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Le prime esperienze </a:t>
            </a:r>
            <a:r>
              <a:rPr lang="it-IT" sz="1800" dirty="0">
                <a:solidFill>
                  <a:schemeClr val="tx1"/>
                </a:solidFill>
              </a:rPr>
              <a:t>rivestono un ruolo importante, sia nella dimensione della funzionalità sia, e soprattutto, nella gestione emotiva dell'incontro con l'altro.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Conoscere il corpo del partner</a:t>
            </a:r>
            <a:r>
              <a:rPr lang="it-IT" sz="1800" dirty="0">
                <a:solidFill>
                  <a:schemeClr val="tx1"/>
                </a:solidFill>
              </a:rPr>
              <a:t>, imparare le modalità della sua reazione, corporea ed emozionale, è la premessa alla comunicazione e interazione erotica che scandirà le relazioni successive.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Prime esperienze </a:t>
            </a:r>
            <a:r>
              <a:rPr lang="it-IT" sz="1800" dirty="0">
                <a:solidFill>
                  <a:schemeClr val="tx1"/>
                </a:solidFill>
              </a:rPr>
              <a:t>come passaggio dalla dimensione </a:t>
            </a:r>
            <a:r>
              <a:rPr lang="it-IT" sz="1800" i="1" dirty="0">
                <a:solidFill>
                  <a:schemeClr val="tx1"/>
                </a:solidFill>
              </a:rPr>
              <a:t>«virtuale»</a:t>
            </a:r>
            <a:r>
              <a:rPr lang="it-IT" sz="1800" dirty="0">
                <a:solidFill>
                  <a:schemeClr val="tx1"/>
                </a:solidFill>
              </a:rPr>
              <a:t> della sessualità autoerotica all'interazione reale con un partner.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Un percorso </a:t>
            </a:r>
            <a:r>
              <a:rPr lang="it-IT" sz="1800" dirty="0">
                <a:solidFill>
                  <a:schemeClr val="tx1"/>
                </a:solidFill>
              </a:rPr>
              <a:t>che deve fare i conti con i dubbi dell'inesperienza, con i falsi miti e le credenze.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Un percorso lungo </a:t>
            </a:r>
            <a:r>
              <a:rPr lang="it-IT" sz="1800" dirty="0">
                <a:solidFill>
                  <a:schemeClr val="tx1"/>
                </a:solidFill>
              </a:rPr>
              <a:t>il quale una transitoria e occasionale disfunzionalità non ne compromette necessariamente l'esito positivo.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Un percorso </a:t>
            </a:r>
            <a:r>
              <a:rPr lang="it-IT" sz="1800" dirty="0">
                <a:solidFill>
                  <a:schemeClr val="tx1"/>
                </a:solidFill>
              </a:rPr>
              <a:t>dal risultato incerto.</a:t>
            </a:r>
            <a:r>
              <a:rPr lang="it-IT" sz="1800" b="1" dirty="0"/>
              <a:t> </a:t>
            </a:r>
            <a:endParaRPr lang="it-IT" sz="18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9AFA-EF2C-4334-99A8-AB665D547743}" type="datetime1">
              <a:rPr lang="it-IT" smtClean="0"/>
              <a:pPr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Prime esperienze come opportunità di </a:t>
            </a:r>
            <a:r>
              <a:rPr lang="it-IT" sz="2400" b="1" i="1" dirty="0">
                <a:solidFill>
                  <a:srgbClr val="0070C0"/>
                </a:solidFill>
              </a:rPr>
              <a:t>«apprendimento»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Master\Desktop\1.jpg"/>
          <p:cNvPicPr>
            <a:picLocks noChangeAspect="1" noChangeArrowheads="1"/>
          </p:cNvPicPr>
          <p:nvPr/>
        </p:nvPicPr>
        <p:blipFill>
          <a:blip r:embed="rId2" cstate="print"/>
          <a:srcRect l="21671" r="20599"/>
          <a:stretch>
            <a:fillRect/>
          </a:stretch>
        </p:blipFill>
        <p:spPr bwMode="auto">
          <a:xfrm>
            <a:off x="179512" y="2996952"/>
            <a:ext cx="2061478" cy="237626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5112568" cy="396044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E’ il passaggio </a:t>
            </a:r>
            <a:r>
              <a:rPr lang="it-IT" sz="2000" dirty="0">
                <a:solidFill>
                  <a:schemeClr val="tx1"/>
                </a:solidFill>
              </a:rPr>
              <a:t>attraverso la </a:t>
            </a:r>
            <a:r>
              <a:rPr lang="it-IT" sz="2000" i="1" dirty="0">
                <a:solidFill>
                  <a:schemeClr val="tx1"/>
                </a:solidFill>
              </a:rPr>
              <a:t>«fisiologica disfunzionalità»</a:t>
            </a:r>
            <a:r>
              <a:rPr lang="it-IT" sz="2000" dirty="0">
                <a:solidFill>
                  <a:schemeClr val="tx1"/>
                </a:solidFill>
              </a:rPr>
              <a:t> delle prime esperienze a delineare il percorso dell'eros, espressione di reciprocità e di scambio, relazionale e sessuale.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Un passaggio </a:t>
            </a:r>
            <a:r>
              <a:rPr lang="it-IT" sz="2000" dirty="0">
                <a:solidFill>
                  <a:schemeClr val="tx1"/>
                </a:solidFill>
              </a:rPr>
              <a:t>che non è scontato, come è facile rendersi conto dalle difficoltà e dai limiti della vita sessuale di molte coppie adulte.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Di fatto, </a:t>
            </a:r>
            <a:r>
              <a:rPr lang="it-IT" sz="2000" dirty="0">
                <a:solidFill>
                  <a:schemeClr val="tx1"/>
                </a:solidFill>
              </a:rPr>
              <a:t>quando viene in parte o del tutto a mancare la funzione di apprendimento corporeo ed emozionale delle prime esperienze ne ritroviamo gli esiti negativi nelle problematiche affettive e sessuali degli adulti.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9AFA-EF2C-4334-99A8-AB665D547743}" type="datetime1">
              <a:rPr lang="it-IT" smtClean="0"/>
              <a:pPr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Dal «fare sesso» all'eros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Master\Desktop\2.jpg"/>
          <p:cNvPicPr>
            <a:picLocks noChangeAspect="1" noChangeArrowheads="1"/>
          </p:cNvPicPr>
          <p:nvPr/>
        </p:nvPicPr>
        <p:blipFill>
          <a:blip r:embed="rId2" cstate="print"/>
          <a:srcRect l="16494" r="20278"/>
          <a:stretch>
            <a:fillRect/>
          </a:stretch>
        </p:blipFill>
        <p:spPr bwMode="auto">
          <a:xfrm>
            <a:off x="5580112" y="2564904"/>
            <a:ext cx="3312802" cy="348660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5472608" cy="410445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40000" lnSpcReduction="20000"/>
          </a:bodyPr>
          <a:lstStyle/>
          <a:p>
            <a:pPr algn="just"/>
            <a:r>
              <a:rPr lang="it-IT" sz="4500" b="1" dirty="0">
                <a:solidFill>
                  <a:srgbClr val="FF0000"/>
                </a:solidFill>
              </a:rPr>
              <a:t>Alcuni rischi </a:t>
            </a:r>
            <a:r>
              <a:rPr lang="it-IT" sz="4500" dirty="0">
                <a:solidFill>
                  <a:schemeClr val="tx1"/>
                </a:solidFill>
              </a:rPr>
              <a:t>sono riferiti all'eccesso di: alcol, sostanze psicotrope e alla tecnologia. </a:t>
            </a:r>
          </a:p>
          <a:p>
            <a:pPr algn="just"/>
            <a:r>
              <a:rPr lang="it-IT" sz="4500" b="1" dirty="0">
                <a:solidFill>
                  <a:srgbClr val="FF0000"/>
                </a:solidFill>
              </a:rPr>
              <a:t>Altri</a:t>
            </a:r>
            <a:r>
              <a:rPr lang="it-IT" sz="4500" dirty="0">
                <a:solidFill>
                  <a:schemeClr val="tx1"/>
                </a:solidFill>
              </a:rPr>
              <a:t> alla salute del corpo (malattie sessualmente trasmesse) o alle conseguenze di misure contraccettive inefficaci o eluse</a:t>
            </a:r>
          </a:p>
          <a:p>
            <a:pPr algn="just"/>
            <a:r>
              <a:rPr lang="it-IT" sz="4500" b="1" dirty="0">
                <a:solidFill>
                  <a:srgbClr val="FF0000"/>
                </a:solidFill>
              </a:rPr>
              <a:t>Rispetto</a:t>
            </a:r>
            <a:r>
              <a:rPr lang="it-IT" sz="4500" dirty="0">
                <a:solidFill>
                  <a:schemeClr val="tx1"/>
                </a:solidFill>
              </a:rPr>
              <a:t> al vortice di immagini e contenuti sessuali nel quale sono immersi e del quale in parte sono i giovani stessi gli artefici (il fenomeno del </a:t>
            </a:r>
            <a:r>
              <a:rPr lang="it-IT" sz="4500" i="1" dirty="0">
                <a:solidFill>
                  <a:schemeClr val="tx1"/>
                </a:solidFill>
              </a:rPr>
              <a:t>sexting</a:t>
            </a:r>
            <a:r>
              <a:rPr lang="it-IT" sz="4500" dirty="0">
                <a:solidFill>
                  <a:schemeClr val="tx1"/>
                </a:solidFill>
              </a:rPr>
              <a:t> - invio o ricezione di immagini e messaggi a contenuto erotico - è in costante espansione), molti adulti ritengono che il proprio compito sia quello di </a:t>
            </a:r>
            <a:r>
              <a:rPr lang="it-IT" sz="4500" i="1" dirty="0">
                <a:solidFill>
                  <a:schemeClr val="tx1"/>
                </a:solidFill>
              </a:rPr>
              <a:t>contenere, controllare</a:t>
            </a:r>
            <a:r>
              <a:rPr lang="it-IT" sz="4500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it-IT" sz="4500" b="1" dirty="0">
                <a:solidFill>
                  <a:srgbClr val="FF0000"/>
                </a:solidFill>
              </a:rPr>
              <a:t>Altri adulti </a:t>
            </a:r>
            <a:r>
              <a:rPr lang="it-IT" sz="4500" dirty="0">
                <a:solidFill>
                  <a:schemeClr val="tx1"/>
                </a:solidFill>
              </a:rPr>
              <a:t>invece sembrano non vedere, o fingono di non vedere, la sessualizzazione precoce di bambini e preadolescenti, oppure ritengono che non riguardi i propri figli.</a:t>
            </a:r>
          </a:p>
          <a:p>
            <a:pPr algn="just"/>
            <a:r>
              <a:rPr lang="it-IT" sz="4500" b="1" dirty="0">
                <a:solidFill>
                  <a:srgbClr val="FF0000"/>
                </a:solidFill>
              </a:rPr>
              <a:t>Disconosciuto</a:t>
            </a:r>
            <a:r>
              <a:rPr lang="it-IT" sz="4500" dirty="0">
                <a:solidFill>
                  <a:schemeClr val="tx1"/>
                </a:solidFill>
              </a:rPr>
              <a:t> o sottovalutato esiste anche un altro rischio connesso alla sessualità giovanile: l’imprinting.</a:t>
            </a:r>
            <a:r>
              <a:rPr lang="it-IT" sz="2400" b="1" dirty="0"/>
              <a:t> </a:t>
            </a:r>
            <a:endParaRPr lang="it-IT" sz="2400" dirty="0"/>
          </a:p>
          <a:p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9AFA-EF2C-4334-99A8-AB665D547743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55679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cs typeface="Times New Roman" pitchFamily="18" charset="0"/>
              </a:rPr>
              <a:t>Sessualità e rischio</a:t>
            </a:r>
            <a:endParaRPr lang="it-IT" sz="2400" dirty="0">
              <a:solidFill>
                <a:srgbClr val="0070C0"/>
              </a:solidFill>
              <a:cs typeface="Times New Roman" pitchFamily="18" charset="0"/>
            </a:endParaRPr>
          </a:p>
        </p:txBody>
      </p:sp>
      <p:pic>
        <p:nvPicPr>
          <p:cNvPr id="27650" name="Picture 2" descr="C:\Users\Master\Desktop\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3212976"/>
            <a:ext cx="3029845" cy="201622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5445224"/>
            <a:ext cx="8640960" cy="100811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0"/>
            <a:r>
              <a:rPr lang="it-IT" sz="2000" b="1" dirty="0">
                <a:solidFill>
                  <a:schemeClr val="tx1"/>
                </a:solidFill>
              </a:rPr>
              <a:t>Poterlo mostrare senza vergogna, coglierne i segnali sensoriali e trasformarli in percezione di piacere, frutto di una adeguata </a:t>
            </a:r>
            <a:r>
              <a:rPr lang="it-IT" sz="2000" b="1" i="1" dirty="0">
                <a:solidFill>
                  <a:schemeClr val="tx1"/>
                </a:solidFill>
              </a:rPr>
              <a:t>«erotizzazione primaria»</a:t>
            </a:r>
            <a:r>
              <a:rPr lang="it-IT" sz="2000" b="1" dirty="0">
                <a:solidFill>
                  <a:schemeClr val="tx1"/>
                </a:solidFill>
              </a:rPr>
              <a:t> avvenuta attraverso il contatto e l'accudimento nel primo anno di vita.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9AFA-EF2C-4334-99A8-AB665D547743}" type="datetime1">
              <a:rPr lang="it-IT" smtClean="0"/>
              <a:pPr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Alcune condizioni che facilitano il passaggio</a:t>
            </a:r>
            <a:r>
              <a:rPr lang="it-IT" sz="2400" dirty="0">
                <a:solidFill>
                  <a:srgbClr val="0070C0"/>
                </a:solidFill>
              </a:rPr>
              <a:t> </a:t>
            </a:r>
          </a:p>
        </p:txBody>
      </p:sp>
      <p:sp>
        <p:nvSpPr>
          <p:cNvPr id="9" name="Rettangolo 8"/>
          <p:cNvSpPr/>
          <p:nvPr/>
        </p:nvSpPr>
        <p:spPr>
          <a:xfrm>
            <a:off x="251520" y="1988840"/>
            <a:ext cx="3816424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it-IT" b="1" dirty="0">
              <a:solidFill>
                <a:srgbClr val="FFFF00"/>
              </a:solidFill>
            </a:endParaRPr>
          </a:p>
          <a:p>
            <a:pPr lvl="0" algn="ctr"/>
            <a:r>
              <a:rPr lang="it-IT" b="1" dirty="0">
                <a:solidFill>
                  <a:srgbClr val="FFFF00"/>
                </a:solidFill>
              </a:rPr>
              <a:t>Un'età di inizio non eccessivamente precoce e la gradualità delle esperienze consentono più facilmente di sincronizzare l'esperienza sessuale con i tempi della maturazione </a:t>
            </a:r>
            <a:r>
              <a:rPr lang="it-IT" b="1" dirty="0" err="1">
                <a:solidFill>
                  <a:srgbClr val="FFFF00"/>
                </a:solidFill>
              </a:rPr>
              <a:t>emotivo-affettiva</a:t>
            </a:r>
            <a:endParaRPr lang="it-IT" b="1" dirty="0">
              <a:solidFill>
                <a:srgbClr val="FFFF00"/>
              </a:solidFill>
            </a:endParaRPr>
          </a:p>
          <a:p>
            <a:pPr algn="ctr"/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251520" y="4005064"/>
            <a:ext cx="3816424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b="1" dirty="0">
                <a:solidFill>
                  <a:srgbClr val="FFFF00"/>
                </a:solidFill>
              </a:rPr>
              <a:t>Una sufficiente capacità empatica le cui basi sono poste nelle lontane esperienze di accudimento dell'infanzia</a:t>
            </a:r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5076056" y="1988840"/>
            <a:ext cx="3816424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b="1" dirty="0">
                <a:solidFill>
                  <a:srgbClr val="FFFF00"/>
                </a:solidFill>
              </a:rPr>
              <a:t>Una sufficiente autostima, che ridimensioni almeno in parte l'ansia e l'insicurezza della prova da superare.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5076056" y="3356992"/>
            <a:ext cx="3816424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b="1" dirty="0">
                <a:solidFill>
                  <a:srgbClr val="FFFF00"/>
                </a:solidFill>
              </a:rPr>
              <a:t>Infine, ma non ultimo per importanza, un rapporto sufficientemente positivo con il corpo.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  <p:bldP spid="9" grpId="0" animBg="1"/>
      <p:bldP spid="11" grpId="0" animBg="1"/>
      <p:bldP spid="12" grpId="0" animBg="1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5085184"/>
            <a:ext cx="8640960" cy="129614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2000" b="1" dirty="0">
                <a:solidFill>
                  <a:schemeClr val="tx1"/>
                </a:solidFill>
              </a:rPr>
              <a:t>Inoltre, la propria competenza non va dimostrata solo a se stessi, come una volta, ma al partner coetaneo, primo testimone e </a:t>
            </a:r>
            <a:r>
              <a:rPr lang="it-IT" sz="2000" b="1" i="1" dirty="0">
                <a:solidFill>
                  <a:schemeClr val="tx1"/>
                </a:solidFill>
              </a:rPr>
              <a:t>«giudice»</a:t>
            </a:r>
            <a:r>
              <a:rPr lang="it-IT" sz="2000" b="1" dirty="0">
                <a:solidFill>
                  <a:schemeClr val="tx1"/>
                </a:solidFill>
              </a:rPr>
              <a:t> al quale ne potrebbero seguire altri, in base a quella che sarà la maggiore o minore diffusione attraverso i social network dell'esito della prestazione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9AFA-EF2C-4334-99A8-AB665D547743}" type="datetime1">
              <a:rPr lang="it-IT" smtClean="0"/>
              <a:pPr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21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Altre condizioni che rendono più difficile il passaggio</a:t>
            </a:r>
            <a:r>
              <a:rPr lang="it-IT" sz="2400" dirty="0">
                <a:solidFill>
                  <a:srgbClr val="0070C0"/>
                </a:solidFill>
              </a:rPr>
              <a:t> </a:t>
            </a:r>
          </a:p>
        </p:txBody>
      </p:sp>
      <p:sp>
        <p:nvSpPr>
          <p:cNvPr id="9" name="Rettangolo 8"/>
          <p:cNvSpPr/>
          <p:nvPr/>
        </p:nvSpPr>
        <p:spPr>
          <a:xfrm>
            <a:off x="251520" y="2204864"/>
            <a:ext cx="381642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b="1" dirty="0">
                <a:solidFill>
                  <a:srgbClr val="FFFF00"/>
                </a:solidFill>
              </a:rPr>
              <a:t>Il contesto fortemente erotizzato nel quale si muovono i giovani 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251520" y="4437112"/>
            <a:ext cx="381642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b="1" dirty="0">
                <a:solidFill>
                  <a:srgbClr val="FFFF00"/>
                </a:solidFill>
              </a:rPr>
              <a:t>il successo sessuale come </a:t>
            </a:r>
            <a:r>
              <a:rPr lang="it-IT" b="1" i="1" dirty="0">
                <a:solidFill>
                  <a:srgbClr val="FFFF00"/>
                </a:solidFill>
              </a:rPr>
              <a:t>indicatore di potere</a:t>
            </a:r>
            <a:endParaRPr lang="it-IT" b="1" dirty="0">
              <a:solidFill>
                <a:srgbClr val="FFFF00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251520" y="2996952"/>
            <a:ext cx="381642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una sessualità immediata, prestazionale, predatoria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251520" y="3717032"/>
            <a:ext cx="381642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il sesso come </a:t>
            </a:r>
            <a:r>
              <a:rPr lang="it-IT" b="1" i="1" dirty="0">
                <a:solidFill>
                  <a:srgbClr val="FFFF00"/>
                </a:solidFill>
              </a:rPr>
              <a:t>merce di valore</a:t>
            </a:r>
            <a:r>
              <a:rPr lang="it-IT" b="1" dirty="0">
                <a:solidFill>
                  <a:srgbClr val="FFFF00"/>
                </a:solidFill>
              </a:rPr>
              <a:t>, un femminile da </a:t>
            </a:r>
            <a:r>
              <a:rPr lang="it-IT" b="1" i="1" dirty="0">
                <a:solidFill>
                  <a:srgbClr val="FFFF00"/>
                </a:solidFill>
              </a:rPr>
              <a:t>usare e godere</a:t>
            </a:r>
            <a:endParaRPr lang="it-IT" b="1" dirty="0">
              <a:solidFill>
                <a:srgbClr val="FFFF00"/>
              </a:solidFill>
            </a:endParaRPr>
          </a:p>
        </p:txBody>
      </p:sp>
      <p:pic>
        <p:nvPicPr>
          <p:cNvPr id="3074" name="Picture 2" descr="C:\Users\Master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57747" y="2204864"/>
            <a:ext cx="4602684" cy="273630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  <p:bldP spid="9" grpId="0" animBg="1"/>
      <p:bldP spid="11" grpId="0" animBg="1"/>
      <p:bldP spid="14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23928" y="2132856"/>
            <a:ext cx="4968552" cy="432048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Le prime esperienze sessuali</a:t>
            </a:r>
            <a:r>
              <a:rPr lang="it-IT" sz="2000" dirty="0">
                <a:solidFill>
                  <a:schemeClr val="tx1"/>
                </a:solidFill>
              </a:rPr>
              <a:t> possono colorarsi di nuove ma non meno insidiose emozioni.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All'ansia, </a:t>
            </a:r>
            <a:r>
              <a:rPr lang="it-IT" sz="2000" dirty="0">
                <a:solidFill>
                  <a:schemeClr val="tx1"/>
                </a:solidFill>
              </a:rPr>
              <a:t>che da sempre la accompagna, può aggiungersi la vergogna:</a:t>
            </a:r>
          </a:p>
          <a:p>
            <a:pPr marL="179388" indent="-179388" algn="just"/>
            <a:r>
              <a:rPr lang="it-IT" sz="2000" b="1" dirty="0">
                <a:solidFill>
                  <a:srgbClr val="FF0000"/>
                </a:solidFill>
              </a:rPr>
              <a:t>-  per la delusione </a:t>
            </a:r>
            <a:r>
              <a:rPr lang="it-IT" sz="2000" dirty="0">
                <a:solidFill>
                  <a:schemeClr val="tx1"/>
                </a:solidFill>
              </a:rPr>
              <a:t>procurata al partner e per il suo giudizio: </a:t>
            </a:r>
          </a:p>
          <a:p>
            <a:pPr marL="179388" indent="-179388" algn="just">
              <a:buFontTx/>
              <a:buChar char="-"/>
            </a:pPr>
            <a:r>
              <a:rPr lang="it-IT" sz="2000" b="1" dirty="0">
                <a:solidFill>
                  <a:srgbClr val="FF0000"/>
                </a:solidFill>
              </a:rPr>
              <a:t>per la reputazione perduta </a:t>
            </a:r>
            <a:r>
              <a:rPr lang="it-IT" sz="2000" dirty="0">
                <a:solidFill>
                  <a:schemeClr val="tx1"/>
                </a:solidFill>
              </a:rPr>
              <a:t>o confermata come negativa, anche rispetto al corpo. </a:t>
            </a:r>
          </a:p>
          <a:p>
            <a:pPr marL="179388" indent="-179388" algn="just">
              <a:buFontTx/>
              <a:buChar char="-"/>
            </a:pPr>
            <a:r>
              <a:rPr lang="it-IT" sz="2000" b="1" dirty="0">
                <a:solidFill>
                  <a:srgbClr val="FF0000"/>
                </a:solidFill>
              </a:rPr>
              <a:t>non certo </a:t>
            </a:r>
            <a:r>
              <a:rPr lang="it-IT" sz="2000" dirty="0">
                <a:solidFill>
                  <a:schemeClr val="tx1"/>
                </a:solidFill>
              </a:rPr>
              <a:t>per la nudità nel mostrarlo ma per le sue imperfezioni, accentuate dai confronti ed esasperate talvolta fino alla </a:t>
            </a:r>
            <a:r>
              <a:rPr lang="it-IT" sz="2000" dirty="0" err="1">
                <a:solidFill>
                  <a:schemeClr val="tx1"/>
                </a:solidFill>
              </a:rPr>
              <a:t>dismorfofobia</a:t>
            </a:r>
            <a:r>
              <a:rPr lang="it-IT" sz="2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9AFA-EF2C-4334-99A8-AB665D547743}" type="datetime1">
              <a:rPr lang="it-IT" smtClean="0"/>
              <a:pPr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22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Liberati da sentimenti di colpa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4098" name="Picture 2" descr="C:\Users\Master\Desktop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780928"/>
            <a:ext cx="3506898" cy="280831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5760640" cy="446449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Nel percorso evolutivo </a:t>
            </a:r>
            <a:r>
              <a:rPr lang="it-IT" sz="2000" dirty="0">
                <a:solidFill>
                  <a:schemeClr val="tx1"/>
                </a:solidFill>
              </a:rPr>
              <a:t>dell'adolescente, la rete rappresenta allo stesso tempo un rischio ma anche una risorsa.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Di fatto </a:t>
            </a:r>
            <a:r>
              <a:rPr lang="it-IT" sz="2000" dirty="0">
                <a:solidFill>
                  <a:schemeClr val="tx1"/>
                </a:solidFill>
              </a:rPr>
              <a:t>contribuisce alla costruzione dell'identità personale consentendo di mettere in gioco e di sperimentare, in un contesto che appare relativamente sicuro, quelle parti del sé che più difficilmente si riescono a esprimere ed elaborare nella realtà.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Saranno in particolare i ragazzi più insicuri </a:t>
            </a:r>
            <a:r>
              <a:rPr lang="it-IT" sz="2000" dirty="0">
                <a:solidFill>
                  <a:schemeClr val="tx1"/>
                </a:solidFill>
              </a:rPr>
              <a:t>a trovare nelle molteplici opportunità di contatti la possibilità di acquisire una maggiore sicurezza nelle relazioni, così come dal numero dei </a:t>
            </a:r>
            <a:r>
              <a:rPr lang="it-IT" sz="2000" i="1" dirty="0">
                <a:solidFill>
                  <a:schemeClr val="tx1"/>
                </a:solidFill>
              </a:rPr>
              <a:t>«mi piace»</a:t>
            </a:r>
            <a:r>
              <a:rPr lang="it-IT" sz="2000" dirty="0">
                <a:solidFill>
                  <a:schemeClr val="tx1"/>
                </a:solidFill>
              </a:rPr>
              <a:t> ottenuti riceveranno un rinforzo dell'autostima.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9AFA-EF2C-4334-99A8-AB665D547743}" type="datetime1">
              <a:rPr lang="it-IT" smtClean="0"/>
              <a:pPr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23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Sessualità in rete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5122" name="Picture 2" descr="C:\Users\Master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3140968"/>
            <a:ext cx="2884032" cy="216024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067944" y="2132856"/>
            <a:ext cx="4824536" cy="417646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</a:rPr>
              <a:t>Consentendo</a:t>
            </a:r>
            <a:r>
              <a:rPr lang="it-IT" sz="2400" dirty="0">
                <a:solidFill>
                  <a:schemeClr val="tx1"/>
                </a:solidFill>
              </a:rPr>
              <a:t> di esplorare due aree importanti di crescita: la dimensione emotivo affettiva all'interno della relazione e la sessualità.</a:t>
            </a:r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Consente inoltre </a:t>
            </a:r>
            <a:r>
              <a:rPr lang="it-IT" sz="2400" dirty="0">
                <a:solidFill>
                  <a:schemeClr val="tx1"/>
                </a:solidFill>
              </a:rPr>
              <a:t>di gratificare bisogni di intimità e di appartenenza, entrando in contatto con altre persone o gruppi che condividono il proprio orientamento sessuale o diverse espressioni dell'identità di genere.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9AFA-EF2C-4334-99A8-AB665D547743}" type="datetime1">
              <a:rPr lang="it-IT" smtClean="0"/>
              <a:pPr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24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La rete offre opportunità che anticipano e preparano gli incontri reali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6146" name="Picture 2" descr="C:\Users\Master\Desktop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284984"/>
            <a:ext cx="3692362" cy="201622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5184576" cy="417646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Protetto dall'anonimato, </a:t>
            </a:r>
            <a:r>
              <a:rPr lang="it-IT" sz="2000" dirty="0">
                <a:solidFill>
                  <a:schemeClr val="tx1"/>
                </a:solidFill>
              </a:rPr>
              <a:t>ogni navigatore può presentarsi agli altri in diversi modi, cambiare l'aspetto fisico, l'età, il ruolo sociale, fino a definirsi appartenente ad un altro sesso.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L'esplorazione in rete </a:t>
            </a:r>
            <a:r>
              <a:rPr lang="it-IT" sz="2000" dirty="0">
                <a:solidFill>
                  <a:schemeClr val="tx1"/>
                </a:solidFill>
              </a:rPr>
              <a:t>dovrebbe poi evolvere nell'incontro reale con l'altro, nella capacità di esprimere un'intimità allo stesso tempo affettiva ed erotica.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Per la sua accessibilità e anonimato</a:t>
            </a:r>
            <a:r>
              <a:rPr lang="it-IT" sz="2000" dirty="0">
                <a:solidFill>
                  <a:schemeClr val="tx1"/>
                </a:solidFill>
              </a:rPr>
              <a:t>, la rete è anche il mezzo più facile e quindi più utilizzato da chi vuole procurarsi materiale a contenuto sessuale, sia a carattere pornografico che informativo.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9AFA-EF2C-4334-99A8-AB665D547743}" type="datetime1">
              <a:rPr lang="it-IT" smtClean="0"/>
              <a:pPr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25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Nella rete è possibile anche sperimentare differenti identità virtuali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7170" name="Picture 2" descr="C:\Users\Master\Desktop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212976"/>
            <a:ext cx="3446336" cy="201622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699792" y="2132856"/>
            <a:ext cx="6192688" cy="432048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In assenza di censura </a:t>
            </a:r>
            <a:r>
              <a:rPr lang="it-IT" sz="1600" dirty="0">
                <a:solidFill>
                  <a:schemeClr val="tx1"/>
                </a:solidFill>
              </a:rPr>
              <a:t>è possibile superare ogni limite, esplorare siti e visionare immagini di qualunque contenuto, anche il più estremo. 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È possibile condividere </a:t>
            </a:r>
            <a:r>
              <a:rPr lang="it-IT" sz="1600" dirty="0">
                <a:solidFill>
                  <a:schemeClr val="tx1"/>
                </a:solidFill>
              </a:rPr>
              <a:t>desideri e fantasie erotiche nelle </a:t>
            </a:r>
            <a:r>
              <a:rPr lang="it-IT" sz="1600" i="1" dirty="0">
                <a:solidFill>
                  <a:schemeClr val="tx1"/>
                </a:solidFill>
              </a:rPr>
              <a:t>«comunità sessuali»</a:t>
            </a:r>
            <a:r>
              <a:rPr lang="it-IT" sz="1600" dirty="0">
                <a:solidFill>
                  <a:schemeClr val="tx1"/>
                </a:solidFill>
              </a:rPr>
              <a:t>, anche i più inconfessabili.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La condivisione e la diffusione </a:t>
            </a:r>
            <a:r>
              <a:rPr lang="it-IT" sz="1600" b="1" dirty="0">
                <a:solidFill>
                  <a:schemeClr val="tx1"/>
                </a:solidFill>
              </a:rPr>
              <a:t>r</a:t>
            </a:r>
            <a:r>
              <a:rPr lang="it-IT" sz="1600" dirty="0">
                <a:solidFill>
                  <a:schemeClr val="tx1"/>
                </a:solidFill>
              </a:rPr>
              <a:t>ende lecita qualunque preferenza e comportamento, riducendo i sentimenti di colpa. 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Oltre a condividere </a:t>
            </a:r>
            <a:r>
              <a:rPr lang="it-IT" sz="1600" dirty="0">
                <a:solidFill>
                  <a:schemeClr val="tx1"/>
                </a:solidFill>
              </a:rPr>
              <a:t>le proprie </a:t>
            </a:r>
            <a:r>
              <a:rPr lang="it-IT" sz="1600" i="1" dirty="0">
                <a:solidFill>
                  <a:schemeClr val="tx1"/>
                </a:solidFill>
              </a:rPr>
              <a:t>«perversioni»</a:t>
            </a:r>
            <a:r>
              <a:rPr lang="it-IT" sz="1600" dirty="0">
                <a:solidFill>
                  <a:schemeClr val="tx1"/>
                </a:solidFill>
              </a:rPr>
              <a:t> è possibile anche scoprirne la capacità </a:t>
            </a:r>
            <a:r>
              <a:rPr lang="it-IT" sz="1600" dirty="0" err="1">
                <a:solidFill>
                  <a:schemeClr val="tx1"/>
                </a:solidFill>
              </a:rPr>
              <a:t>seduttiva</a:t>
            </a:r>
            <a:r>
              <a:rPr lang="it-IT" sz="1600" dirty="0">
                <a:solidFill>
                  <a:schemeClr val="tx1"/>
                </a:solidFill>
              </a:rPr>
              <a:t>, proponendole ad altri che ne saranno attratti.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E’ possibile escludere il corpo</a:t>
            </a:r>
            <a:r>
              <a:rPr lang="it-IT" sz="1600" dirty="0">
                <a:solidFill>
                  <a:schemeClr val="tx1"/>
                </a:solidFill>
              </a:rPr>
              <a:t>, renderlo invisibile o più appetibile, superando i sentimenti di inadeguatezza fisica e l'ansia che li accompagna.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Ogni desiderio, </a:t>
            </a:r>
            <a:r>
              <a:rPr lang="it-IT" sz="1600" dirty="0">
                <a:solidFill>
                  <a:schemeClr val="tx1"/>
                </a:solidFill>
              </a:rPr>
              <a:t>oltrepassando i normali vincoli spazio-temporali, può essere rapidamente ottenuto e appagato, alimentando un sentimento di onnipotenza rispetto a un mezzo che si ritiene di poter gestire, entrandone e uscendone in qualunque momento.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Un potere </a:t>
            </a:r>
            <a:r>
              <a:rPr lang="it-IT" sz="1600" dirty="0">
                <a:solidFill>
                  <a:schemeClr val="tx1"/>
                </a:solidFill>
              </a:rPr>
              <a:t>e un controllo di fatto più virtuale che reale.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9AFA-EF2C-4334-99A8-AB665D547743}" type="datetime1">
              <a:rPr lang="it-IT" smtClean="0"/>
              <a:pPr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26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Attraverso l'anonimato scompare la vergogna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8194" name="Picture 2" descr="C:\Users\Master\Desktop\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068960"/>
            <a:ext cx="2376264" cy="237626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4176464" cy="432048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</a:rPr>
              <a:t>Avversata</a:t>
            </a:r>
            <a:r>
              <a:rPr lang="it-IT" sz="2400" dirty="0">
                <a:solidFill>
                  <a:schemeClr val="tx1"/>
                </a:solidFill>
              </a:rPr>
              <a:t>, detestata, amata, capace di creare dipendenza (</a:t>
            </a:r>
            <a:r>
              <a:rPr lang="it-IT" sz="2400" i="1" dirty="0" err="1">
                <a:solidFill>
                  <a:schemeClr val="tx1"/>
                </a:solidFill>
              </a:rPr>
              <a:t>cyberporn</a:t>
            </a:r>
            <a:r>
              <a:rPr lang="it-IT" sz="2400" i="1" dirty="0">
                <a:solidFill>
                  <a:schemeClr val="tx1"/>
                </a:solidFill>
              </a:rPr>
              <a:t> </a:t>
            </a:r>
            <a:r>
              <a:rPr lang="it-IT" sz="2400" i="1" dirty="0" err="1">
                <a:solidFill>
                  <a:schemeClr val="tx1"/>
                </a:solidFill>
              </a:rPr>
              <a:t>addiction</a:t>
            </a:r>
            <a:r>
              <a:rPr lang="it-IT" sz="2400" dirty="0">
                <a:solidFill>
                  <a:schemeClr val="tx1"/>
                </a:solidFill>
              </a:rPr>
              <a:t>), la pornografia accompagna la storia dell'umanità da tempi più remoti, con modalità sempre diverse.</a:t>
            </a:r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Solo negli ultimi decenni </a:t>
            </a:r>
            <a:r>
              <a:rPr lang="it-IT" sz="2400" dirty="0">
                <a:solidFill>
                  <a:schemeClr val="tx1"/>
                </a:solidFill>
              </a:rPr>
              <a:t>è diventa un fenomeno di massa (negli anni 80 l'avvento dei video VHS ha segnato la svolta)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9AFA-EF2C-4334-99A8-AB665D547743}" type="datetime1">
              <a:rPr lang="it-IT" smtClean="0"/>
              <a:pPr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27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Sessualità in rete, ovvero </a:t>
            </a:r>
            <a:r>
              <a:rPr lang="it-IT" sz="2400" b="1" i="1" dirty="0">
                <a:solidFill>
                  <a:srgbClr val="0070C0"/>
                </a:solidFill>
              </a:rPr>
              <a:t>Pornografia</a:t>
            </a:r>
            <a:r>
              <a:rPr lang="it-IT" sz="2400" dirty="0">
                <a:solidFill>
                  <a:srgbClr val="0070C0"/>
                </a:solidFill>
              </a:rPr>
              <a:t>.</a:t>
            </a:r>
          </a:p>
        </p:txBody>
      </p:sp>
      <p:pic>
        <p:nvPicPr>
          <p:cNvPr id="9218" name="Picture 2" descr="C:\Users\Master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780928"/>
            <a:ext cx="4436559" cy="295232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419872" y="2060848"/>
            <a:ext cx="5472608" cy="432048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Ha cambiano </a:t>
            </a:r>
            <a:r>
              <a:rPr lang="it-IT" sz="1800" dirty="0">
                <a:solidFill>
                  <a:schemeClr val="tx1"/>
                </a:solidFill>
              </a:rPr>
              <a:t>anche i contenuti e le rappresentazioni.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Cresce l'aggressività </a:t>
            </a:r>
            <a:r>
              <a:rPr lang="it-IT" sz="1800" dirty="0">
                <a:solidFill>
                  <a:schemeClr val="tx1"/>
                </a:solidFill>
              </a:rPr>
              <a:t>e la violenza verso il femminile, che subisce e asseconda ogni desiderio, riproponendo stereotipi di genere rispetto alla sessualità.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È quasi inevitabile </a:t>
            </a:r>
            <a:r>
              <a:rPr lang="it-IT" sz="1800" dirty="0">
                <a:solidFill>
                  <a:schemeClr val="tx1"/>
                </a:solidFill>
              </a:rPr>
              <a:t>incontrare in rete materiale a contenuto sessuale, anche quando non è ricercato intenzionalmente.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Frequenti le proposte </a:t>
            </a:r>
            <a:r>
              <a:rPr lang="it-IT" sz="1800" dirty="0">
                <a:solidFill>
                  <a:schemeClr val="tx1"/>
                </a:solidFill>
              </a:rPr>
              <a:t>a entrare in siti di incontri erotici che possono comparire in molte pagine, anche in quelle che trattano argomenti privi di attinenza col sesso.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Sui social network</a:t>
            </a:r>
            <a:r>
              <a:rPr lang="it-IT" sz="1800" dirty="0">
                <a:solidFill>
                  <a:schemeClr val="tx1"/>
                </a:solidFill>
              </a:rPr>
              <a:t>, frequentati dai giovani e giovanissimi, compaiono spesso ammiccanti inviti: </a:t>
            </a:r>
            <a:r>
              <a:rPr lang="it-IT" sz="1800" i="1" dirty="0">
                <a:solidFill>
                  <a:schemeClr val="tx1"/>
                </a:solidFill>
              </a:rPr>
              <a:t>basta cliccare per aprire un mondo</a:t>
            </a:r>
            <a:r>
              <a:rPr lang="it-IT" sz="1800" dirty="0">
                <a:solidFill>
                  <a:schemeClr val="tx1"/>
                </a:solidFill>
              </a:rPr>
              <a:t>, un'offerta sterminata di siti, immagini, filmati, proposte</a:t>
            </a:r>
            <a:r>
              <a:rPr lang="it-IT" sz="2800" dirty="0"/>
              <a:t>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just"/>
            <a:fld id="{105A9AFA-EF2C-4334-99A8-AB665D547743}" type="datetime1">
              <a:rPr lang="it-IT" smtClean="0"/>
              <a:pPr algn="just"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28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Con internet la tecnologia ha cambiato le modalità di usufruirne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10242" name="Picture 2" descr="C:\Users\Master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996952"/>
            <a:ext cx="3076301" cy="230425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4464496" cy="417646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Fuori controllo </a:t>
            </a:r>
            <a:r>
              <a:rPr lang="it-IT" sz="2000" dirty="0">
                <a:solidFill>
                  <a:schemeClr val="tx1"/>
                </a:solidFill>
              </a:rPr>
              <a:t>appare il precoce e diffuso contatto con le immagini del sesso da parte di bambini sempre più piccoli.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Protagonista indiscussa </a:t>
            </a:r>
            <a:r>
              <a:rPr lang="it-IT" sz="2000" dirty="0">
                <a:solidFill>
                  <a:schemeClr val="tx1"/>
                </a:solidFill>
              </a:rPr>
              <a:t>della sessualità in rete la pornografia è fuori da ogni controllo, con gli smartphone la connessione è possibile sempre e ovunque.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Attraverso</a:t>
            </a:r>
            <a:r>
              <a:rPr lang="it-IT" sz="2000" dirty="0">
                <a:solidFill>
                  <a:schemeClr val="tx1"/>
                </a:solidFill>
              </a:rPr>
              <a:t>  la tecnologia </a:t>
            </a:r>
            <a:r>
              <a:rPr lang="it-IT" sz="2000" i="1" dirty="0">
                <a:solidFill>
                  <a:schemeClr val="tx1"/>
                </a:solidFill>
              </a:rPr>
              <a:t>«</a:t>
            </a:r>
            <a:r>
              <a:rPr lang="it-IT" sz="2000" i="1" dirty="0" err="1">
                <a:solidFill>
                  <a:schemeClr val="tx1"/>
                </a:solidFill>
              </a:rPr>
              <a:t>multiscreen</a:t>
            </a:r>
            <a:r>
              <a:rPr lang="it-IT" sz="2000" i="1" dirty="0">
                <a:solidFill>
                  <a:schemeClr val="tx1"/>
                </a:solidFill>
              </a:rPr>
              <a:t>»</a:t>
            </a:r>
            <a:r>
              <a:rPr lang="it-IT" sz="2000" dirty="0">
                <a:solidFill>
                  <a:schemeClr val="tx1"/>
                </a:solidFill>
              </a:rPr>
              <a:t> (computer, cellulare, tv) i giovani ricevono una </a:t>
            </a:r>
            <a:r>
              <a:rPr lang="it-IT" sz="2000" i="1" dirty="0">
                <a:solidFill>
                  <a:schemeClr val="tx1"/>
                </a:solidFill>
              </a:rPr>
              <a:t>«educazione sessuale»</a:t>
            </a:r>
            <a:r>
              <a:rPr lang="it-IT" sz="2000" dirty="0">
                <a:solidFill>
                  <a:schemeClr val="tx1"/>
                </a:solidFill>
              </a:rPr>
              <a:t> continua.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just"/>
            <a:fld id="{105A9AFA-EF2C-4334-99A8-AB665D547743}" type="datetime1">
              <a:rPr lang="it-IT" smtClean="0"/>
              <a:pPr algn="just"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29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Molti genitori sembrano ignorare o far finta di non sapere</a:t>
            </a:r>
            <a:r>
              <a:rPr lang="it-IT" sz="2400" dirty="0"/>
              <a:t> </a:t>
            </a:r>
          </a:p>
        </p:txBody>
      </p:sp>
      <p:pic>
        <p:nvPicPr>
          <p:cNvPr id="11266" name="Picture 2" descr="C:\Users\Master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284984"/>
            <a:ext cx="4093616" cy="187984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419872" y="2132856"/>
            <a:ext cx="5472608" cy="42484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algn="just"/>
            <a:r>
              <a:rPr lang="it-IT" sz="1900" b="1" dirty="0">
                <a:solidFill>
                  <a:srgbClr val="FF0000"/>
                </a:solidFill>
              </a:rPr>
              <a:t>Il concetto </a:t>
            </a:r>
            <a:r>
              <a:rPr lang="it-IT" sz="1900" dirty="0">
                <a:solidFill>
                  <a:schemeClr val="tx1"/>
                </a:solidFill>
              </a:rPr>
              <a:t>di </a:t>
            </a:r>
            <a:r>
              <a:rPr lang="it-IT" sz="1900" i="1" dirty="0">
                <a:solidFill>
                  <a:schemeClr val="tx1"/>
                </a:solidFill>
              </a:rPr>
              <a:t>«imprinting»</a:t>
            </a:r>
            <a:r>
              <a:rPr lang="it-IT" sz="1900" dirty="0">
                <a:solidFill>
                  <a:schemeClr val="tx1"/>
                </a:solidFill>
              </a:rPr>
              <a:t> introdotto da </a:t>
            </a:r>
            <a:r>
              <a:rPr lang="it-IT" sz="1900" i="1" dirty="0">
                <a:solidFill>
                  <a:schemeClr val="tx1"/>
                </a:solidFill>
              </a:rPr>
              <a:t>Konrad </a:t>
            </a:r>
            <a:r>
              <a:rPr lang="it-IT" sz="1900" i="1" dirty="0" err="1">
                <a:solidFill>
                  <a:schemeClr val="tx1"/>
                </a:solidFill>
              </a:rPr>
              <a:t>Lorenz</a:t>
            </a:r>
            <a:r>
              <a:rPr lang="it-IT" sz="1900" dirty="0">
                <a:solidFill>
                  <a:schemeClr val="tx1"/>
                </a:solidFill>
              </a:rPr>
              <a:t> - e inteso come apprendimento di base che si verifica in un periodo </a:t>
            </a:r>
            <a:r>
              <a:rPr lang="it-IT" sz="1900" i="1" dirty="0">
                <a:solidFill>
                  <a:schemeClr val="tx1"/>
                </a:solidFill>
              </a:rPr>
              <a:t>«sensibile»</a:t>
            </a:r>
            <a:r>
              <a:rPr lang="it-IT" sz="1900" dirty="0">
                <a:solidFill>
                  <a:schemeClr val="tx1"/>
                </a:solidFill>
              </a:rPr>
              <a:t> della vita - può essere riferito anche alle prime esperienze sessuali che avvengono durante l'adolescenza.</a:t>
            </a:r>
          </a:p>
          <a:p>
            <a:pPr algn="just"/>
            <a:r>
              <a:rPr lang="it-IT" sz="1900" b="1" dirty="0">
                <a:solidFill>
                  <a:srgbClr val="FF0000"/>
                </a:solidFill>
              </a:rPr>
              <a:t>La qualità </a:t>
            </a:r>
            <a:r>
              <a:rPr lang="it-IT" sz="1900" dirty="0">
                <a:solidFill>
                  <a:schemeClr val="tx1"/>
                </a:solidFill>
              </a:rPr>
              <a:t>del tono emotivo, della percezione corporea e la valutazione cognitiva che caratterizzano la scoperta della sessualità da parte dei giovani tendono a </a:t>
            </a:r>
            <a:r>
              <a:rPr lang="it-IT" sz="1900" i="1" dirty="0">
                <a:solidFill>
                  <a:schemeClr val="tx1"/>
                </a:solidFill>
              </a:rPr>
              <a:t>«fissare»</a:t>
            </a:r>
            <a:r>
              <a:rPr lang="it-IT" sz="1900" dirty="0">
                <a:solidFill>
                  <a:schemeClr val="tx1"/>
                </a:solidFill>
              </a:rPr>
              <a:t> le modalità e i vissuti di tali esperienze, riverberandosi sulla capacità e le modalità di entrare in relazione e di stabilire legami affettivi e sessuali negli anni successivi o per l'intero arco della vita.</a:t>
            </a:r>
          </a:p>
          <a:p>
            <a:pPr algn="just"/>
            <a:r>
              <a:rPr lang="it-IT" sz="1900" b="1" dirty="0">
                <a:solidFill>
                  <a:srgbClr val="FF0000"/>
                </a:solidFill>
              </a:rPr>
              <a:t>Oggi, </a:t>
            </a:r>
            <a:r>
              <a:rPr lang="it-IT" sz="1900" dirty="0">
                <a:solidFill>
                  <a:schemeClr val="tx1"/>
                </a:solidFill>
              </a:rPr>
              <a:t>nel vivere le relazioni amorose, una parte degli adolescenti sembra più attenta a tutelare la propria autonomia e i progetti personali di affermazione, e di conseguenza tende a difendersi da un coinvolgimento eccessivo nella relazione che potrebbe ostacolare il cammino individuale.</a:t>
            </a:r>
          </a:p>
          <a:p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9AFA-EF2C-4334-99A8-AB665D547743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55679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Il concetto di Imprinting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28674" name="Picture 2" descr="C:\Users\Master\Desktop\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140968"/>
            <a:ext cx="3062955" cy="194421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427984" y="2132856"/>
            <a:ext cx="4464496" cy="417646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Sono la rete e i suoi modelli </a:t>
            </a:r>
            <a:r>
              <a:rPr lang="it-IT" sz="2000" dirty="0">
                <a:solidFill>
                  <a:schemeClr val="tx1"/>
                </a:solidFill>
              </a:rPr>
              <a:t>il punto di riferimento per la maggior parte dei ragazzi.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Come possiamo non domandarci </a:t>
            </a:r>
            <a:r>
              <a:rPr lang="it-IT" sz="2000" dirty="0">
                <a:solidFill>
                  <a:schemeClr val="tx1"/>
                </a:solidFill>
              </a:rPr>
              <a:t>quale sarà l'effetto sulla futura vita affettiva e sessuale di quei bambini (sempre più numerosi fino a coinvolgerli tutti in breve tempo) che entrano in contatto, improvvisamente e in assenza di figure adulte, con le immagini della pornografia?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Certamente</a:t>
            </a:r>
            <a:r>
              <a:rPr lang="it-IT" sz="2000" dirty="0">
                <a:solidFill>
                  <a:schemeClr val="tx1"/>
                </a:solidFill>
              </a:rPr>
              <a:t> una domanda che il mercato e lo sviluppo tecnologico non si pongono.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just"/>
            <a:fld id="{105A9AFA-EF2C-4334-99A8-AB665D547743}" type="datetime1">
              <a:rPr lang="it-IT" smtClean="0"/>
              <a:pPr algn="just"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30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In assenza di proposte educative alternative</a:t>
            </a:r>
            <a:r>
              <a:rPr lang="it-IT" sz="2400" dirty="0"/>
              <a:t> </a:t>
            </a:r>
          </a:p>
        </p:txBody>
      </p:sp>
      <p:pic>
        <p:nvPicPr>
          <p:cNvPr id="12290" name="Picture 2" descr="C:\Users\Master\Desktop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852936"/>
            <a:ext cx="4032448" cy="2683411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4608512" cy="417646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0" algn="just"/>
            <a:r>
              <a:rPr lang="it-IT" sz="1600" b="1" dirty="0">
                <a:solidFill>
                  <a:srgbClr val="FF0000"/>
                </a:solidFill>
              </a:rPr>
              <a:t>Quella conoscitiva</a:t>
            </a:r>
            <a:r>
              <a:rPr lang="it-IT" sz="1600" dirty="0">
                <a:solidFill>
                  <a:srgbClr val="FF0000"/>
                </a:solidFill>
              </a:rPr>
              <a:t>, </a:t>
            </a:r>
            <a:r>
              <a:rPr lang="it-IT" sz="1600" dirty="0">
                <a:solidFill>
                  <a:schemeClr val="tx1"/>
                </a:solidFill>
              </a:rPr>
              <a:t>in grado di dare risposte ai dubbi e ai bisogni di sapere di chi si affaccia alla sessualità. </a:t>
            </a:r>
            <a:r>
              <a:rPr lang="it-IT" sz="1600" b="1" dirty="0">
                <a:solidFill>
                  <a:srgbClr val="FF0000"/>
                </a:solidFill>
              </a:rPr>
              <a:t>Navigare in rete </a:t>
            </a:r>
            <a:r>
              <a:rPr lang="it-IT" sz="1600" dirty="0">
                <a:solidFill>
                  <a:schemeClr val="tx1"/>
                </a:solidFill>
              </a:rPr>
              <a:t>permette di soddisfare le curiosità, scoprire quei </a:t>
            </a:r>
            <a:r>
              <a:rPr lang="it-IT" sz="1600" i="1" dirty="0">
                <a:solidFill>
                  <a:schemeClr val="tx1"/>
                </a:solidFill>
              </a:rPr>
              <a:t>«segreti»</a:t>
            </a:r>
            <a:r>
              <a:rPr lang="it-IT" sz="1600" dirty="0">
                <a:solidFill>
                  <a:schemeClr val="tx1"/>
                </a:solidFill>
              </a:rPr>
              <a:t> che in passato rimanevano a lungo senza risposta e causa talvolta di timori e insicurezza che potevano condizionare le successive esperienze.</a:t>
            </a:r>
          </a:p>
          <a:p>
            <a:pPr lvl="0" algn="just"/>
            <a:r>
              <a:rPr lang="it-IT" sz="1600" b="1" dirty="0">
                <a:solidFill>
                  <a:srgbClr val="FF0000"/>
                </a:solidFill>
              </a:rPr>
              <a:t>Quella di incanalare la pulsione sessuale</a:t>
            </a:r>
            <a:r>
              <a:rPr lang="it-IT" sz="1600" dirty="0">
                <a:solidFill>
                  <a:schemeClr val="tx1"/>
                </a:solidFill>
              </a:rPr>
              <a:t> attraverso l'autoerotismo, fornendo il </a:t>
            </a:r>
            <a:r>
              <a:rPr lang="it-IT" sz="1600" i="1" dirty="0">
                <a:solidFill>
                  <a:schemeClr val="tx1"/>
                </a:solidFill>
              </a:rPr>
              <a:t>«materiale»</a:t>
            </a:r>
            <a:r>
              <a:rPr lang="it-IT" sz="1600" dirty="0">
                <a:solidFill>
                  <a:schemeClr val="tx1"/>
                </a:solidFill>
              </a:rPr>
              <a:t> necessario.</a:t>
            </a:r>
          </a:p>
          <a:p>
            <a:pPr lvl="0" algn="just"/>
            <a:r>
              <a:rPr lang="it-IT" sz="1600" b="1" dirty="0">
                <a:solidFill>
                  <a:srgbClr val="FF0000"/>
                </a:solidFill>
              </a:rPr>
              <a:t>La rete con i suoi siti dedicati </a:t>
            </a:r>
            <a:r>
              <a:rPr lang="it-IT" sz="1600" dirty="0">
                <a:solidFill>
                  <a:schemeClr val="tx1"/>
                </a:solidFill>
              </a:rPr>
              <a:t>offre ricchissimi menù che mettono a disposizione una infinita varietà di stimoli eccitatori. </a:t>
            </a:r>
          </a:p>
          <a:p>
            <a:pPr lvl="0" algn="just"/>
            <a:r>
              <a:rPr lang="it-IT" sz="1600" b="1" dirty="0">
                <a:solidFill>
                  <a:srgbClr val="FF0000"/>
                </a:solidFill>
              </a:rPr>
              <a:t>Inoltre, </a:t>
            </a:r>
            <a:r>
              <a:rPr lang="it-IT" sz="1600" dirty="0">
                <a:solidFill>
                  <a:schemeClr val="tx1"/>
                </a:solidFill>
              </a:rPr>
              <a:t>per chi vuole osare di più offre non solo immagini e filmati, ma consente anche di </a:t>
            </a:r>
            <a:r>
              <a:rPr lang="it-IT" sz="1600" i="1" dirty="0">
                <a:solidFill>
                  <a:schemeClr val="tx1"/>
                </a:solidFill>
              </a:rPr>
              <a:t>«agire»</a:t>
            </a:r>
            <a:r>
              <a:rPr lang="it-IT" sz="1600" dirty="0">
                <a:solidFill>
                  <a:schemeClr val="tx1"/>
                </a:solidFill>
              </a:rPr>
              <a:t> una sessualità virtuale mediante siti interattivi (</a:t>
            </a:r>
            <a:r>
              <a:rPr lang="it-IT" sz="1600" i="1" dirty="0">
                <a:solidFill>
                  <a:schemeClr val="tx1"/>
                </a:solidFill>
              </a:rPr>
              <a:t>chat</a:t>
            </a:r>
            <a:r>
              <a:rPr lang="it-IT" sz="1600" dirty="0">
                <a:solidFill>
                  <a:schemeClr val="tx1"/>
                </a:solidFill>
              </a:rPr>
              <a:t>, </a:t>
            </a:r>
            <a:r>
              <a:rPr lang="it-IT" sz="1600" i="1" dirty="0">
                <a:solidFill>
                  <a:schemeClr val="tx1"/>
                </a:solidFill>
              </a:rPr>
              <a:t>webcam</a:t>
            </a:r>
            <a:r>
              <a:rPr lang="it-IT" sz="1600" dirty="0">
                <a:solidFill>
                  <a:schemeClr val="tx1"/>
                </a:solidFill>
              </a:rPr>
              <a:t>).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just"/>
            <a:fld id="{105A9AFA-EF2C-4334-99A8-AB665D547743}" type="datetime1">
              <a:rPr lang="it-IT" smtClean="0"/>
              <a:pPr algn="just"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31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Alla pornografia possiamo attribuire differenti funzioni</a:t>
            </a:r>
            <a:r>
              <a:rPr lang="it-IT" sz="2400" dirty="0"/>
              <a:t> </a:t>
            </a:r>
          </a:p>
        </p:txBody>
      </p:sp>
      <p:pic>
        <p:nvPicPr>
          <p:cNvPr id="13314" name="Picture 2" descr="C:\Users\Master\Desktop\5.jpg"/>
          <p:cNvPicPr>
            <a:picLocks noChangeAspect="1" noChangeArrowheads="1"/>
          </p:cNvPicPr>
          <p:nvPr/>
        </p:nvPicPr>
        <p:blipFill>
          <a:blip r:embed="rId2" cstate="print"/>
          <a:srcRect l="10996" r="20277"/>
          <a:stretch>
            <a:fillRect/>
          </a:stretch>
        </p:blipFill>
        <p:spPr bwMode="auto">
          <a:xfrm>
            <a:off x="4996968" y="2276872"/>
            <a:ext cx="3974600" cy="384847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211960" y="2132856"/>
            <a:ext cx="4680520" cy="42484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0" algn="just"/>
            <a:r>
              <a:rPr lang="it-IT" sz="2000" b="1" dirty="0">
                <a:solidFill>
                  <a:srgbClr val="FF0000"/>
                </a:solidFill>
              </a:rPr>
              <a:t>Ha lo scopo </a:t>
            </a:r>
            <a:r>
              <a:rPr lang="it-IT" sz="2000" dirty="0">
                <a:solidFill>
                  <a:schemeClr val="tx1"/>
                </a:solidFill>
              </a:rPr>
              <a:t>di fornire i copioni di come deve essere </a:t>
            </a:r>
            <a:r>
              <a:rPr lang="it-IT" sz="2000" dirty="0" err="1">
                <a:solidFill>
                  <a:schemeClr val="tx1"/>
                </a:solidFill>
              </a:rPr>
              <a:t>agìta</a:t>
            </a:r>
            <a:r>
              <a:rPr lang="it-IT" sz="2000" dirty="0">
                <a:solidFill>
                  <a:schemeClr val="tx1"/>
                </a:solidFill>
              </a:rPr>
              <a:t> la sessualità. </a:t>
            </a:r>
          </a:p>
          <a:p>
            <a:pPr lvl="0" algn="just"/>
            <a:r>
              <a:rPr lang="it-IT" sz="2000" b="1" dirty="0">
                <a:solidFill>
                  <a:srgbClr val="FF0000"/>
                </a:solidFill>
              </a:rPr>
              <a:t>È quest'ultima funzione </a:t>
            </a:r>
            <a:r>
              <a:rPr lang="it-IT" sz="2000" dirty="0">
                <a:solidFill>
                  <a:schemeClr val="tx1"/>
                </a:solidFill>
              </a:rPr>
              <a:t>a condizionare maggiormente le prime esperienze sessuali degli adolescenti.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L'incisività e l'invadenza </a:t>
            </a:r>
            <a:r>
              <a:rPr lang="it-IT" sz="2000" dirty="0">
                <a:solidFill>
                  <a:schemeClr val="tx1"/>
                </a:solidFill>
              </a:rPr>
              <a:t>delle immagini della rete e la precocità di esposizione, attribuiscono alla pornografia il ruolo di </a:t>
            </a:r>
            <a:r>
              <a:rPr lang="it-IT" sz="2000" i="1" dirty="0">
                <a:solidFill>
                  <a:schemeClr val="tx1"/>
                </a:solidFill>
              </a:rPr>
              <a:t>«modello di riferimento»</a:t>
            </a:r>
            <a:r>
              <a:rPr lang="it-IT" sz="2000" dirty="0">
                <a:solidFill>
                  <a:schemeClr val="tx1"/>
                </a:solidFill>
              </a:rPr>
              <a:t> nel momento in cui verranno agite le prime esperienze.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Modello</a:t>
            </a:r>
            <a:r>
              <a:rPr lang="it-IT" sz="2000" dirty="0">
                <a:solidFill>
                  <a:schemeClr val="tx1"/>
                </a:solidFill>
              </a:rPr>
              <a:t> con il quale confrontarsi per dimostrare la propria competenza e misurare il proprio valore.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just"/>
            <a:fld id="{105A9AFA-EF2C-4334-99A8-AB665D547743}" type="datetime1">
              <a:rPr lang="it-IT" smtClean="0"/>
              <a:pPr algn="just"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32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La funzione “tecnica”</a:t>
            </a:r>
            <a:r>
              <a:rPr lang="it-IT" sz="2400" dirty="0"/>
              <a:t> </a:t>
            </a:r>
          </a:p>
        </p:txBody>
      </p:sp>
      <p:pic>
        <p:nvPicPr>
          <p:cNvPr id="14338" name="Picture 2" descr="C:\Users\Master\Desktop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11" y="2852936"/>
            <a:ext cx="4003723" cy="266429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5832648" cy="42484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Analogamente</a:t>
            </a:r>
            <a:r>
              <a:rPr lang="it-IT" sz="1800" dirty="0">
                <a:solidFill>
                  <a:schemeClr val="tx1"/>
                </a:solidFill>
              </a:rPr>
              <a:t> alle immagini patinate dei media, agisce a più livelli.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Definisce l'estetica del corpo </a:t>
            </a:r>
            <a:r>
              <a:rPr lang="it-IT" sz="1800" dirty="0">
                <a:solidFill>
                  <a:schemeClr val="tx1"/>
                </a:solidFill>
              </a:rPr>
              <a:t>e ne detta i parametri: caratteristiche, forma e dimensioni delle diverse parti e in particolare dei genitali.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Propone</a:t>
            </a:r>
            <a:r>
              <a:rPr lang="it-IT" sz="1800" dirty="0">
                <a:solidFill>
                  <a:schemeClr val="tx1"/>
                </a:solidFill>
              </a:rPr>
              <a:t> (insegna) la fisiologia sessuale: espressioni, modi e tempi dell'eccitazione, del piacere e dell'orgasmo, nel maschio e nella femmina.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E poi ancora </a:t>
            </a:r>
            <a:r>
              <a:rPr lang="it-IT" sz="1800" dirty="0">
                <a:solidFill>
                  <a:schemeClr val="tx1"/>
                </a:solidFill>
              </a:rPr>
              <a:t>le modalità sessuali: durata, posizioni, tipologia di stimolazioni, l'uso di </a:t>
            </a:r>
            <a:r>
              <a:rPr lang="it-IT" sz="1800" i="1" dirty="0">
                <a:solidFill>
                  <a:schemeClr val="tx1"/>
                </a:solidFill>
              </a:rPr>
              <a:t>sex </a:t>
            </a:r>
            <a:r>
              <a:rPr lang="it-IT" sz="1800" i="1" dirty="0" err="1">
                <a:solidFill>
                  <a:schemeClr val="tx1"/>
                </a:solidFill>
              </a:rPr>
              <a:t>toys</a:t>
            </a:r>
            <a:r>
              <a:rPr lang="it-IT" sz="1800" dirty="0">
                <a:solidFill>
                  <a:schemeClr val="tx1"/>
                </a:solidFill>
              </a:rPr>
              <a:t>, la varietà di penetrazioni.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Inoltre, </a:t>
            </a:r>
            <a:r>
              <a:rPr lang="it-IT" sz="1800" dirty="0">
                <a:solidFill>
                  <a:schemeClr val="tx1"/>
                </a:solidFill>
              </a:rPr>
              <a:t>quella che viene rappresentata è una sessualità libera da rischi di gravidanza e malattie a trasmissione sessuale (nessun contraccettivo appare, nessuna precauzione igienico-sanitaria</a:t>
            </a:r>
            <a:r>
              <a:rPr lang="it-IT" sz="1800" dirty="0"/>
              <a:t>).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just"/>
            <a:fld id="{105A9AFA-EF2C-4334-99A8-AB665D547743}" type="datetime1">
              <a:rPr lang="it-IT" smtClean="0"/>
              <a:pPr algn="just"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33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La funzione </a:t>
            </a:r>
            <a:r>
              <a:rPr lang="it-IT" sz="2400" b="1" i="1" dirty="0">
                <a:solidFill>
                  <a:srgbClr val="0070C0"/>
                </a:solidFill>
              </a:rPr>
              <a:t>«normalizzante»</a:t>
            </a:r>
            <a:r>
              <a:rPr lang="it-IT" sz="2400" b="1" dirty="0">
                <a:solidFill>
                  <a:srgbClr val="0070C0"/>
                </a:solidFill>
              </a:rPr>
              <a:t> della pornografia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15362" name="Picture 2" descr="C:\Users\Master\Desktop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3356992"/>
            <a:ext cx="2813427" cy="187220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059832" y="2060848"/>
            <a:ext cx="5832648" cy="446449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Sono questi, in maggioranza femminili, </a:t>
            </a:r>
            <a:r>
              <a:rPr lang="it-IT" sz="2000" dirty="0">
                <a:solidFill>
                  <a:schemeClr val="tx1"/>
                </a:solidFill>
              </a:rPr>
              <a:t>che la moda e la pubblicità attraverso i cartelloni e gli spot ogni giorno ci propongono, corpi - promessa di infinito godimento – che finalmente si animano e traducono la promessa.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Con lucida coerenza, </a:t>
            </a:r>
            <a:r>
              <a:rPr lang="it-IT" sz="2000" dirty="0">
                <a:solidFill>
                  <a:schemeClr val="tx1"/>
                </a:solidFill>
              </a:rPr>
              <a:t>negli scenari della pornografia, le donne sono sottomesse, degradate, schiave del desiderio maschile, pronte a soddisfarlo e contente di farlo.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Solo come eccezione, </a:t>
            </a:r>
            <a:r>
              <a:rPr lang="it-IT" sz="2000" dirty="0">
                <a:solidFill>
                  <a:schemeClr val="tx1"/>
                </a:solidFill>
              </a:rPr>
              <a:t>si vede l'uomo sottomesso e umiliato ma, si sa, ogni fetta di mercato anche minima non può essere ignorata.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Ed è proprio </a:t>
            </a:r>
            <a:r>
              <a:rPr lang="it-IT" sz="2000" dirty="0">
                <a:solidFill>
                  <a:schemeClr val="tx1"/>
                </a:solidFill>
              </a:rPr>
              <a:t>sulla continuità tra le immagini dei media e la pornografia che dobbiamo riflettere.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just"/>
            <a:fld id="{105A9AFA-EF2C-4334-99A8-AB665D547743}" type="datetime1">
              <a:rPr lang="it-IT" smtClean="0"/>
              <a:pPr algn="just"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34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Corpi patinati e ammiccanti 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16386" name="Picture 2" descr="C:\Users\Master\Desktop\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852936"/>
            <a:ext cx="2736304" cy="273630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259228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Gli scenari della pornografia </a:t>
            </a:r>
            <a:r>
              <a:rPr lang="it-IT" sz="2000" dirty="0">
                <a:solidFill>
                  <a:schemeClr val="tx1"/>
                </a:solidFill>
              </a:rPr>
              <a:t>sembrano dare le risposte, ad essere rappresentati non sono corpi ma parti di corpi, pezzi, da ciascuno dei quali è possibile trarre godimento. Difficilmente uno sguardo d'insieme.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La pornografia, </a:t>
            </a:r>
            <a:r>
              <a:rPr lang="it-IT" sz="2000" dirty="0">
                <a:solidFill>
                  <a:schemeClr val="tx1"/>
                </a:solidFill>
              </a:rPr>
              <a:t>anche in passato, ha ispirato, accompagnato e appagato desideri e appetiti sessuali e anche oggi continua a svolgere la sua funzione di sempre: eccitare.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Una funzione </a:t>
            </a:r>
            <a:r>
              <a:rPr lang="it-IT" sz="2000" dirty="0">
                <a:solidFill>
                  <a:schemeClr val="tx1"/>
                </a:solidFill>
              </a:rPr>
              <a:t>che integrata nell'eros della relazione la può arricchire e completare.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just"/>
            <a:fld id="{105A9AFA-EF2C-4334-99A8-AB665D547743}" type="datetime1">
              <a:rPr lang="it-IT" smtClean="0"/>
              <a:pPr algn="just"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35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Se il corpo è merce come andrà utilizzata?</a:t>
            </a:r>
            <a:r>
              <a:rPr lang="it-IT" sz="2400" dirty="0">
                <a:solidFill>
                  <a:srgbClr val="0070C0"/>
                </a:solidFill>
              </a:rPr>
              <a:t> </a:t>
            </a:r>
          </a:p>
        </p:txBody>
      </p:sp>
      <p:pic>
        <p:nvPicPr>
          <p:cNvPr id="17410" name="Picture 2" descr="C:\Users\Master\Desktop\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4653136"/>
            <a:ext cx="6095561" cy="201622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6912768" cy="432048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Il tarlo della </a:t>
            </a:r>
            <a:r>
              <a:rPr lang="it-IT" sz="1800" b="1" dirty="0" err="1">
                <a:solidFill>
                  <a:srgbClr val="FF0000"/>
                </a:solidFill>
              </a:rPr>
              <a:t>performatività</a:t>
            </a:r>
            <a:r>
              <a:rPr lang="it-IT" sz="1800" b="1" dirty="0">
                <a:solidFill>
                  <a:srgbClr val="FF0000"/>
                </a:solidFill>
              </a:rPr>
              <a:t> </a:t>
            </a:r>
            <a:r>
              <a:rPr lang="it-IT" sz="1800" dirty="0">
                <a:solidFill>
                  <a:schemeClr val="tx1"/>
                </a:solidFill>
              </a:rPr>
              <a:t>e dell'adeguatezza sembra contagiare tutte le fasce di età.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Il rischio</a:t>
            </a:r>
            <a:r>
              <a:rPr lang="it-IT" sz="1800" dirty="0">
                <a:solidFill>
                  <a:schemeClr val="tx1"/>
                </a:solidFill>
              </a:rPr>
              <a:t>, per la sessualità in formazione degli adolescenti (ma lo è di fatto anche per molti adulti) è di tendere ad uniformarsi a un modello di sessualità </a:t>
            </a:r>
            <a:r>
              <a:rPr lang="it-IT" sz="1800" i="1" dirty="0">
                <a:solidFill>
                  <a:schemeClr val="tx1"/>
                </a:solidFill>
              </a:rPr>
              <a:t>«pornografica»</a:t>
            </a:r>
            <a:r>
              <a:rPr lang="it-IT" sz="1800" dirty="0">
                <a:solidFill>
                  <a:schemeClr val="tx1"/>
                </a:solidFill>
              </a:rPr>
              <a:t>, termine riferito alla sessualità imitativa, orientata alla </a:t>
            </a:r>
            <a:r>
              <a:rPr lang="it-IT" sz="1800" i="1" dirty="0">
                <a:solidFill>
                  <a:schemeClr val="tx1"/>
                </a:solidFill>
              </a:rPr>
              <a:t>performance</a:t>
            </a:r>
            <a:r>
              <a:rPr lang="it-IT" sz="1800" dirty="0">
                <a:solidFill>
                  <a:schemeClr val="tx1"/>
                </a:solidFill>
              </a:rPr>
              <a:t>, stereotipata.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Quali possono essere le conseguenze </a:t>
            </a:r>
            <a:r>
              <a:rPr lang="it-IT" sz="1800" dirty="0">
                <a:solidFill>
                  <a:schemeClr val="tx1"/>
                </a:solidFill>
              </a:rPr>
              <a:t>di un uso precoce, continuo, ricco di opportunità sempre nuove e più coinvolgenti (con la </a:t>
            </a:r>
            <a:r>
              <a:rPr lang="it-IT" sz="1800" i="1" dirty="0">
                <a:solidFill>
                  <a:schemeClr val="tx1"/>
                </a:solidFill>
              </a:rPr>
              <a:t>webcam</a:t>
            </a:r>
            <a:r>
              <a:rPr lang="it-IT" sz="1800" dirty="0">
                <a:solidFill>
                  <a:schemeClr val="tx1"/>
                </a:solidFill>
              </a:rPr>
              <a:t> si può chiedere, comperare qualunque prestazione, appagare ogni fantasia)?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Per prima cosa </a:t>
            </a:r>
            <a:r>
              <a:rPr lang="it-IT" sz="1800" dirty="0">
                <a:solidFill>
                  <a:schemeClr val="tx1"/>
                </a:solidFill>
              </a:rPr>
              <a:t>una rapida assuefazione (usura percettiva) e di conseguenza una spinta alla ricerca di nuovi stimoli, talvolta con modalità </a:t>
            </a:r>
            <a:r>
              <a:rPr lang="it-IT" sz="1800" i="1" dirty="0">
                <a:solidFill>
                  <a:schemeClr val="tx1"/>
                </a:solidFill>
              </a:rPr>
              <a:t>«bulimica»</a:t>
            </a:r>
            <a:r>
              <a:rPr lang="it-IT" sz="1800" dirty="0">
                <a:solidFill>
                  <a:schemeClr val="tx1"/>
                </a:solidFill>
              </a:rPr>
              <a:t> che può imprigionare per ore davanti allo schermo.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Per contro </a:t>
            </a:r>
            <a:r>
              <a:rPr lang="it-IT" sz="1800" dirty="0">
                <a:solidFill>
                  <a:schemeClr val="tx1"/>
                </a:solidFill>
              </a:rPr>
              <a:t>l'appagamento del bisogno sessuale (godimento) è immediato.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just"/>
            <a:fld id="{105A9AFA-EF2C-4334-99A8-AB665D547743}" type="datetime1">
              <a:rPr lang="it-IT" smtClean="0"/>
              <a:pPr algn="just"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36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L'eros trova sempre meno opportunità di manifestarsi</a:t>
            </a:r>
            <a:r>
              <a:rPr lang="it-IT" sz="2400" dirty="0">
                <a:solidFill>
                  <a:srgbClr val="0070C0"/>
                </a:solidFill>
              </a:rPr>
              <a:t> </a:t>
            </a:r>
          </a:p>
        </p:txBody>
      </p:sp>
      <p:pic>
        <p:nvPicPr>
          <p:cNvPr id="18434" name="Picture 2" descr="C:\Users\Master\Desktop\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3068960"/>
            <a:ext cx="1686663" cy="226047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059832" y="2132856"/>
            <a:ext cx="5832648" cy="417646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È possibile </a:t>
            </a:r>
            <a:r>
              <a:rPr lang="it-IT" sz="1800" dirty="0">
                <a:solidFill>
                  <a:schemeClr val="tx1"/>
                </a:solidFill>
              </a:rPr>
              <a:t>soddisfare il proprio impulso senza entrare in relazione o in una relazione solo </a:t>
            </a:r>
            <a:r>
              <a:rPr lang="it-IT" sz="1800" i="1" dirty="0">
                <a:solidFill>
                  <a:schemeClr val="tx1"/>
                </a:solidFill>
              </a:rPr>
              <a:t>«parziale»</a:t>
            </a:r>
            <a:r>
              <a:rPr lang="it-IT" sz="1800" dirty="0">
                <a:solidFill>
                  <a:schemeClr val="tx1"/>
                </a:solidFill>
              </a:rPr>
              <a:t> (attraverso le </a:t>
            </a:r>
            <a:r>
              <a:rPr lang="it-IT" sz="1800" i="1" dirty="0">
                <a:solidFill>
                  <a:schemeClr val="tx1"/>
                </a:solidFill>
              </a:rPr>
              <a:t>chat</a:t>
            </a:r>
            <a:r>
              <a:rPr lang="it-IT" sz="1800" dirty="0">
                <a:solidFill>
                  <a:schemeClr val="tx1"/>
                </a:solidFill>
              </a:rPr>
              <a:t>).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Si costruisce </a:t>
            </a:r>
            <a:r>
              <a:rPr lang="it-IT" sz="1800" dirty="0">
                <a:solidFill>
                  <a:schemeClr val="tx1"/>
                </a:solidFill>
              </a:rPr>
              <a:t>in questo modo una dimensione sessuale </a:t>
            </a:r>
            <a:r>
              <a:rPr lang="it-IT" sz="1800" i="1" dirty="0">
                <a:solidFill>
                  <a:schemeClr val="tx1"/>
                </a:solidFill>
              </a:rPr>
              <a:t>«ottimale»</a:t>
            </a:r>
            <a:r>
              <a:rPr lang="it-IT" sz="1800" dirty="0">
                <a:solidFill>
                  <a:schemeClr val="tx1"/>
                </a:solidFill>
              </a:rPr>
              <a:t> rispetto ai propri desideri, bisogni, paure, che lascia fuori scena l'altro con la sua complessità e con le sue emozioni che non si è in grado di riconoscere.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L'immaginario erotico </a:t>
            </a:r>
            <a:r>
              <a:rPr lang="it-IT" sz="1800" dirty="0">
                <a:solidFill>
                  <a:schemeClr val="tx1"/>
                </a:solidFill>
              </a:rPr>
              <a:t>rischia di diluirsi negli scenari preconfezionati della pornografia.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Il flusso sterminato di immagini e di video </a:t>
            </a:r>
            <a:r>
              <a:rPr lang="it-IT" sz="1800" dirty="0">
                <a:solidFill>
                  <a:schemeClr val="tx1"/>
                </a:solidFill>
              </a:rPr>
              <a:t>soddisfa tutti i gusti, anche i più stravaganti e ne attiva di nuovi.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La memoria </a:t>
            </a:r>
            <a:r>
              <a:rPr lang="it-IT" sz="1800" dirty="0">
                <a:solidFill>
                  <a:schemeClr val="tx1"/>
                </a:solidFill>
              </a:rPr>
              <a:t>finisce così con l'immagazzinare innumerevoli immagini di corpi e di gesti dove la distanza tra il sesso reale e quello virtuale rischia di diventare sempre più grande.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just"/>
            <a:fld id="{105A9AFA-EF2C-4334-99A8-AB665D547743}" type="datetime1">
              <a:rPr lang="it-IT" smtClean="0"/>
              <a:pPr algn="just"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37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Non c'è attesa, non c'è spazio per immaginare, per desiderare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19458" name="Picture 2" descr="C:\Users\Master\Desktop\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284984"/>
            <a:ext cx="2790825" cy="163830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5400600" cy="410445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Non appena </a:t>
            </a:r>
            <a:r>
              <a:rPr lang="it-IT" sz="2000" dirty="0">
                <a:solidFill>
                  <a:schemeClr val="tx1"/>
                </a:solidFill>
              </a:rPr>
              <a:t>ha iniziato a percepire l'intensità, la sintonizza sulle immagini della pornografia dove ritrova situazioni e modalità che talvolta già appartengono al suo immaginario erotico (fantasmi primari) o ne crea di nuove.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L'immaginario, </a:t>
            </a:r>
            <a:r>
              <a:rPr lang="it-IT" sz="2000" dirty="0">
                <a:solidFill>
                  <a:schemeClr val="tx1"/>
                </a:solidFill>
              </a:rPr>
              <a:t>il cui sviluppo si articola lungo l'intero arco della vita, rischia di essere rapidamente saturato o rimanere </a:t>
            </a:r>
            <a:r>
              <a:rPr lang="it-IT" sz="2000" i="1" dirty="0">
                <a:solidFill>
                  <a:schemeClr val="tx1"/>
                </a:solidFill>
              </a:rPr>
              <a:t>«ingessato»</a:t>
            </a:r>
            <a:r>
              <a:rPr lang="it-IT" sz="2000" dirty="0">
                <a:solidFill>
                  <a:schemeClr val="tx1"/>
                </a:solidFill>
              </a:rPr>
              <a:t> dalle immagini preconfezionate.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L'attività autoerotica </a:t>
            </a:r>
            <a:r>
              <a:rPr lang="it-IT" sz="2000" dirty="0">
                <a:solidFill>
                  <a:schemeClr val="tx1"/>
                </a:solidFill>
              </a:rPr>
              <a:t>non si avvale più, o solo per pochi, degli scenari erotici della propria mente. </a:t>
            </a:r>
            <a:r>
              <a:rPr lang="it-IT" sz="2000" b="1" dirty="0">
                <a:solidFill>
                  <a:srgbClr val="FF0000"/>
                </a:solidFill>
              </a:rPr>
              <a:t>Basta</a:t>
            </a:r>
            <a:r>
              <a:rPr lang="it-IT" sz="2000" dirty="0">
                <a:solidFill>
                  <a:schemeClr val="tx1"/>
                </a:solidFill>
              </a:rPr>
              <a:t> uno schermo.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just"/>
            <a:fld id="{105A9AFA-EF2C-4334-99A8-AB665D547743}" type="datetime1">
              <a:rPr lang="it-IT" smtClean="0"/>
              <a:pPr algn="just"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38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Attraverso l'esperienza autoerotica l'adolescente </a:t>
            </a:r>
          </a:p>
          <a:p>
            <a:pPr algn="ctr"/>
            <a:r>
              <a:rPr lang="it-IT" sz="2400" b="1" dirty="0">
                <a:solidFill>
                  <a:srgbClr val="0070C0"/>
                </a:solidFill>
              </a:rPr>
              <a:t>sperimenta la propria eccitabilità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20482" name="Picture 2" descr="C:\Users\Master\Desktop\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3717032"/>
            <a:ext cx="3132856" cy="156642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176710" y="1890597"/>
            <a:ext cx="5760640" cy="4501057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E’ difficile determinare </a:t>
            </a:r>
            <a:r>
              <a:rPr lang="it-IT" sz="2000" dirty="0">
                <a:solidFill>
                  <a:schemeClr val="tx1"/>
                </a:solidFill>
              </a:rPr>
              <a:t>gli effetti che le immagini a contenuto sessuale</a:t>
            </a:r>
            <a:r>
              <a:rPr lang="it-IT" sz="2000" b="1" dirty="0">
                <a:solidFill>
                  <a:srgbClr val="FF0000"/>
                </a:solidFill>
              </a:rPr>
              <a:t> </a:t>
            </a:r>
            <a:r>
              <a:rPr lang="it-IT" sz="2000" dirty="0">
                <a:solidFill>
                  <a:schemeClr val="tx1"/>
                </a:solidFill>
              </a:rPr>
              <a:t>possano determinare sul cervello in formazione nella preadolescenza e nell'adolescenza.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Ciò che invece </a:t>
            </a:r>
            <a:r>
              <a:rPr lang="it-IT" sz="2000" dirty="0">
                <a:solidFill>
                  <a:schemeClr val="tx1"/>
                </a:solidFill>
              </a:rPr>
              <a:t>è già possibile rilevare è la difficoltà per alcuni soggetti (in particolare nei maschi) a ottenere una risposta </a:t>
            </a:r>
            <a:r>
              <a:rPr lang="it-IT" sz="2000" dirty="0" err="1">
                <a:solidFill>
                  <a:schemeClr val="tx1"/>
                </a:solidFill>
              </a:rPr>
              <a:t>eccitatoria</a:t>
            </a:r>
            <a:r>
              <a:rPr lang="it-IT" sz="2000" dirty="0">
                <a:solidFill>
                  <a:schemeClr val="tx1"/>
                </a:solidFill>
              </a:rPr>
              <a:t> nell'intimità con un partner, laddove gli stimoli erotici non corrispondono alle situazioni e alle immagini assimilate nell'utilizzo autoerotico protratto e precoce della pornografia.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Effetto</a:t>
            </a:r>
            <a:r>
              <a:rPr lang="it-IT" sz="2000" dirty="0">
                <a:solidFill>
                  <a:schemeClr val="tx1"/>
                </a:solidFill>
              </a:rPr>
              <a:t> che può essere ricondotto alla quantità, alla costanza, alla specificità e, per i </a:t>
            </a:r>
            <a:r>
              <a:rPr lang="it-IT" sz="2000" i="1" dirty="0">
                <a:solidFill>
                  <a:schemeClr val="tx1"/>
                </a:solidFill>
              </a:rPr>
              <a:t>«nativi digitali»</a:t>
            </a:r>
            <a:r>
              <a:rPr lang="it-IT" sz="2000" dirty="0">
                <a:solidFill>
                  <a:schemeClr val="tx1"/>
                </a:solidFill>
              </a:rPr>
              <a:t> anche alla precocità di esposizione agli stimoli pornografici.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just"/>
            <a:fld id="{105A9AFA-EF2C-4334-99A8-AB665D547743}" type="datetime1">
              <a:rPr lang="it-IT" smtClean="0"/>
              <a:pPr algn="just"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39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0" y="142085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Gli effetti dell'esposizione continua e incontrollata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21506" name="Picture 2" descr="C:\Users\Master\Desktop\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429000"/>
            <a:ext cx="2867025" cy="159067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295232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La maggiore disinvoltura </a:t>
            </a:r>
            <a:r>
              <a:rPr lang="it-IT" sz="1600" dirty="0">
                <a:solidFill>
                  <a:schemeClr val="tx1"/>
                </a:solidFill>
              </a:rPr>
              <a:t>con la quale gli argomenti della sessualità vengono trattati, la facilità e la molteplicità delle esperienze </a:t>
            </a:r>
            <a:r>
              <a:rPr lang="it-IT" sz="1600" dirty="0" err="1">
                <a:solidFill>
                  <a:schemeClr val="tx1"/>
                </a:solidFill>
              </a:rPr>
              <a:t>agìte</a:t>
            </a:r>
            <a:r>
              <a:rPr lang="it-IT" sz="1600" dirty="0">
                <a:solidFill>
                  <a:schemeClr val="tx1"/>
                </a:solidFill>
              </a:rPr>
              <a:t>, può indurre a credere che a questi cambiamenti dei costumi sessuali corrisponda una maggiore sicurezza dei giovani nel vivere le loro prime esperienze. 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Al contrario, </a:t>
            </a:r>
            <a:r>
              <a:rPr lang="it-IT" sz="1600" dirty="0">
                <a:solidFill>
                  <a:schemeClr val="tx1"/>
                </a:solidFill>
              </a:rPr>
              <a:t>sembrano molto diffuse le ansie e le incertezze che alimentano sentimenti di vergogna e inadeguatezza e che possono dare origine a disagi e problematiche disfunzionali.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Dunque, </a:t>
            </a:r>
            <a:r>
              <a:rPr lang="it-IT" sz="1600" dirty="0">
                <a:solidFill>
                  <a:schemeClr val="tx1"/>
                </a:solidFill>
              </a:rPr>
              <a:t>il rischio è legato all'esito che avrà l'esordio nella sessualità.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Esito dal quale dipenderanno</a:t>
            </a:r>
            <a:r>
              <a:rPr lang="it-IT" sz="1600" dirty="0">
                <a:solidFill>
                  <a:schemeClr val="tx1"/>
                </a:solidFill>
              </a:rPr>
              <a:t>, almeno in parte, la capacità di entrare in una relazione adulta, di accedere alla dimensione dell'</a:t>
            </a:r>
            <a:r>
              <a:rPr lang="it-IT" sz="1600" i="1" dirty="0">
                <a:solidFill>
                  <a:schemeClr val="tx1"/>
                </a:solidFill>
              </a:rPr>
              <a:t>eros</a:t>
            </a:r>
            <a:r>
              <a:rPr lang="it-IT" sz="1600" dirty="0">
                <a:solidFill>
                  <a:schemeClr val="tx1"/>
                </a:solidFill>
              </a:rPr>
              <a:t>, di portare a termine il compito evolutivo relativamente all'autonomia e alla capacità relazionale. 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Quando l'esito non è positivo</a:t>
            </a:r>
            <a:r>
              <a:rPr lang="it-IT" sz="1600" dirty="0">
                <a:solidFill>
                  <a:schemeClr val="tx1"/>
                </a:solidFill>
              </a:rPr>
              <a:t>, si profila il rischio di rimanere intrappolati in un inesauribile bisogno di conferma della propria adeguatezza o peggio ancora, per evitare ogni confronto, di rimanere chiusi difensivamente nell'isolamento.</a:t>
            </a:r>
          </a:p>
          <a:p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9AFA-EF2C-4334-99A8-AB665D547743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55679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Le prime esperienze sessuali rappresentano un «imprinting»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29698" name="Picture 2" descr="C:\Users\Master\Desktop\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5085184"/>
            <a:ext cx="3251655" cy="151216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5832648" cy="417646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Per molti adolescenti </a:t>
            </a:r>
            <a:r>
              <a:rPr lang="it-IT" sz="1800" dirty="0">
                <a:solidFill>
                  <a:schemeClr val="tx1"/>
                </a:solidFill>
              </a:rPr>
              <a:t>dunque, le prime esperienze saranno </a:t>
            </a:r>
            <a:r>
              <a:rPr lang="it-IT" sz="1800" i="1" dirty="0">
                <a:solidFill>
                  <a:schemeClr val="tx1"/>
                </a:solidFill>
              </a:rPr>
              <a:t>«guidate»</a:t>
            </a:r>
            <a:r>
              <a:rPr lang="it-IT" sz="1800" dirty="0">
                <a:solidFill>
                  <a:schemeClr val="tx1"/>
                </a:solidFill>
              </a:rPr>
              <a:t> dai modelli precedentemente e precocemente assorbiti.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Un copione per nulla facile da riprodurre</a:t>
            </a:r>
            <a:r>
              <a:rPr lang="it-IT" sz="1800" dirty="0">
                <a:solidFill>
                  <a:schemeClr val="tx1"/>
                </a:solidFill>
              </a:rPr>
              <a:t>, specialmente per un giovane privo di esperienza, ingannato dai </a:t>
            </a:r>
            <a:r>
              <a:rPr lang="it-IT" sz="1800" i="1" dirty="0">
                <a:solidFill>
                  <a:schemeClr val="tx1"/>
                </a:solidFill>
              </a:rPr>
              <a:t>«trucchi»</a:t>
            </a:r>
            <a:r>
              <a:rPr lang="it-IT" sz="1800" dirty="0">
                <a:solidFill>
                  <a:schemeClr val="tx1"/>
                </a:solidFill>
              </a:rPr>
              <a:t> del cinema </a:t>
            </a:r>
            <a:r>
              <a:rPr lang="it-IT" sz="1800" i="1" dirty="0">
                <a:solidFill>
                  <a:schemeClr val="tx1"/>
                </a:solidFill>
              </a:rPr>
              <a:t>hard</a:t>
            </a:r>
            <a:r>
              <a:rPr lang="it-IT" sz="1800" dirty="0">
                <a:solidFill>
                  <a:schemeClr val="tx1"/>
                </a:solidFill>
              </a:rPr>
              <a:t> e dei suoi protagonisti, a tutti gli effetti particolarmente dotati.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Come l'esperienza clinica conferma</a:t>
            </a:r>
            <a:r>
              <a:rPr lang="it-IT" sz="1800" dirty="0">
                <a:solidFill>
                  <a:schemeClr val="tx1"/>
                </a:solidFill>
              </a:rPr>
              <a:t>, esiste la possibilità che un forte condizionamento operato dai modelli pornografici possa, in alcuni soggetti, favorire o accentuare la comparsa di disfunzioni nell'agire la sessualità con un partner.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Tra queste la difficoltà </a:t>
            </a:r>
            <a:r>
              <a:rPr lang="it-IT" sz="1800" dirty="0">
                <a:solidFill>
                  <a:schemeClr val="tx1"/>
                </a:solidFill>
              </a:rPr>
              <a:t>a eccitarsi, a far crescere l'eccitazione fino a raggiungere l'orgasmo, la mancanza di desiderio e di iniziativa, uno scarso coinvolgimento erotico nella relazione.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just"/>
            <a:fld id="{105A9AFA-EF2C-4334-99A8-AB665D547743}" type="datetime1">
              <a:rPr lang="it-IT" smtClean="0"/>
              <a:pPr algn="just"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40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Disfunzionalità pornografica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22530" name="Picture 2" descr="C:\Users\Master\Desktop\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3284984"/>
            <a:ext cx="2702156" cy="201622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204864"/>
            <a:ext cx="8640960" cy="403244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Quando la distanza </a:t>
            </a:r>
            <a:r>
              <a:rPr lang="it-IT" sz="1600" dirty="0">
                <a:solidFill>
                  <a:schemeClr val="tx1"/>
                </a:solidFill>
              </a:rPr>
              <a:t>tra i modelli di riferimento e la capacità attribuita alle proprie competenze sessuali è troppo grande, il confronto nella realtà può essere vissuto come eccessivamente pericoloso, in particolare dai giovani con poca autostima o un vissuto corporeo negativo.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Questo può indurre </a:t>
            </a:r>
            <a:r>
              <a:rPr lang="it-IT" sz="1600" dirty="0">
                <a:solidFill>
                  <a:schemeClr val="tx1"/>
                </a:solidFill>
              </a:rPr>
              <a:t>a fuggire dalle relazioni. Un analogo comportamento può essere messo in atto dopo che si è verificata una prima esperienza disfunzionale, nel timore o nella convinzione che possa ripetersi.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In questi casi </a:t>
            </a:r>
            <a:r>
              <a:rPr lang="it-IT" sz="1600" dirty="0">
                <a:solidFill>
                  <a:schemeClr val="tx1"/>
                </a:solidFill>
              </a:rPr>
              <a:t>il </a:t>
            </a:r>
            <a:r>
              <a:rPr lang="it-IT" sz="1600" i="1" dirty="0">
                <a:solidFill>
                  <a:schemeClr val="tx1"/>
                </a:solidFill>
              </a:rPr>
              <a:t>«ritiro»</a:t>
            </a:r>
            <a:r>
              <a:rPr lang="it-IT" sz="1600" dirty="0">
                <a:solidFill>
                  <a:schemeClr val="tx1"/>
                </a:solidFill>
              </a:rPr>
              <a:t>, risposta tipicamente maschile rispetto alla competitività in assenza di fiducia nei propri mezzi, può rappresentare l'unica alternativa.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Determinante</a:t>
            </a:r>
            <a:r>
              <a:rPr lang="it-IT" sz="1600" dirty="0">
                <a:solidFill>
                  <a:schemeClr val="tx1"/>
                </a:solidFill>
              </a:rPr>
              <a:t> diventa a questo punto la possibilità di chiedere aiuto.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Per alcuni adolescenti </a:t>
            </a:r>
            <a:r>
              <a:rPr lang="it-IT" sz="1600" dirty="0">
                <a:solidFill>
                  <a:schemeClr val="tx1"/>
                </a:solidFill>
              </a:rPr>
              <a:t>è la famiglia a venire in soccorso, più raramente un esperto.</a:t>
            </a:r>
            <a:br>
              <a:rPr lang="it-IT" sz="1600" dirty="0">
                <a:solidFill>
                  <a:schemeClr val="tx1"/>
                </a:solidFill>
              </a:rPr>
            </a:br>
            <a:r>
              <a:rPr lang="it-IT" sz="1600" dirty="0">
                <a:solidFill>
                  <a:schemeClr val="tx1"/>
                </a:solidFill>
              </a:rPr>
              <a:t>La dinamica genitori-figli, oggi improntata dalla reciprocità e poco gerarchica, consente più facilmente di rivolgersi a un genitore capace di ascolto e di empatia per confidare il proprio disagio e ottenere consigli.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Le stesse paure </a:t>
            </a:r>
            <a:r>
              <a:rPr lang="it-IT" sz="1600" dirty="0">
                <a:solidFill>
                  <a:schemeClr val="tx1"/>
                </a:solidFill>
              </a:rPr>
              <a:t>possono interessare non solo i giovani più timidi e insicuri ma spesso anche ragazzi e ragazze che manifestano sicurezza e competenza.</a:t>
            </a:r>
          </a:p>
          <a:p>
            <a:pPr algn="just"/>
            <a:r>
              <a:rPr lang="it-IT" sz="16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just"/>
            <a:fld id="{105A9AFA-EF2C-4334-99A8-AB665D547743}" type="datetime1">
              <a:rPr lang="it-IT" smtClean="0"/>
              <a:pPr algn="just"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41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Sessualità in fuga</a:t>
            </a:r>
            <a:endParaRPr lang="it-IT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059832" y="2204864"/>
            <a:ext cx="5832648" cy="42484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Questo amplifica la paura</a:t>
            </a:r>
            <a:r>
              <a:rPr lang="it-IT" sz="1600" dirty="0">
                <a:solidFill>
                  <a:schemeClr val="tx1"/>
                </a:solidFill>
              </a:rPr>
              <a:t> di deludere e favorisce la fuga. Spesso i maschi si confrontano con coetanee che hanno già avuto diverse esperienze, alimentando la loro ansia per il confronto con i partner precedenti. 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Al timore del giudizio </a:t>
            </a:r>
            <a:r>
              <a:rPr lang="it-IT" sz="1600" dirty="0">
                <a:solidFill>
                  <a:schemeClr val="tx1"/>
                </a:solidFill>
              </a:rPr>
              <a:t>si somma anche quello, non meno inquietante, di essere smascherati e che il gruppo degli amici o della scuola venga a conoscenza della propria </a:t>
            </a:r>
            <a:r>
              <a:rPr lang="it-IT" sz="1600" i="1" dirty="0">
                <a:solidFill>
                  <a:schemeClr val="tx1"/>
                </a:solidFill>
              </a:rPr>
              <a:t>défaillance</a:t>
            </a:r>
            <a:r>
              <a:rPr lang="it-IT" sz="1600" dirty="0">
                <a:solidFill>
                  <a:schemeClr val="tx1"/>
                </a:solidFill>
              </a:rPr>
              <a:t> attraverso i social network.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Quale accoglienza migliore</a:t>
            </a:r>
            <a:r>
              <a:rPr lang="it-IT" sz="1600" dirty="0">
                <a:solidFill>
                  <a:schemeClr val="tx1"/>
                </a:solidFill>
              </a:rPr>
              <a:t>, in fuga dall'intimità, se non il conosciuto e sicuro mondo virtuale?</a:t>
            </a:r>
            <a:br>
              <a:rPr lang="it-IT" sz="1600" dirty="0">
                <a:solidFill>
                  <a:schemeClr val="tx1"/>
                </a:solidFill>
              </a:rPr>
            </a:br>
            <a:r>
              <a:rPr lang="it-IT" sz="1600" dirty="0">
                <a:solidFill>
                  <a:schemeClr val="tx1"/>
                </a:solidFill>
              </a:rPr>
              <a:t>Protetti dall'anonimato, il proprio bisogno sessuale può essere appagato senza valutazioni e giudizi.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Il cerchio si chiude</a:t>
            </a:r>
            <a:r>
              <a:rPr lang="it-IT" sz="1600" dirty="0">
                <a:solidFill>
                  <a:schemeClr val="tx1"/>
                </a:solidFill>
              </a:rPr>
              <a:t>: la sessualità virtuale, punto di partenza dell'esperienza relazionale e sessuale di gran parte degli adolescenti, diventa per una parte di loro una dimensione rassicurante e conosciuta nella quale rifugiarsi, quella stessa dalla quale si è partiti.</a:t>
            </a:r>
          </a:p>
          <a:p>
            <a:pPr algn="just"/>
            <a:r>
              <a:rPr lang="it-IT" sz="16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just"/>
            <a:fld id="{105A9AFA-EF2C-4334-99A8-AB665D547743}" type="datetime1">
              <a:rPr lang="it-IT" smtClean="0"/>
              <a:pPr algn="just"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42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Essere considerati esperti mentre non si ha ancora sperimentato nulla 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23554" name="Picture 2" descr="C:\Users\Master\Desktop\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56992"/>
            <a:ext cx="2771775" cy="164782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5040560" cy="42484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Sono giovani </a:t>
            </a:r>
            <a:r>
              <a:rPr lang="it-IT" sz="1600" dirty="0">
                <a:solidFill>
                  <a:schemeClr val="tx1"/>
                </a:solidFill>
              </a:rPr>
              <a:t>per i quali è difficile mettersi in competizione nel mondo reale, proporsi e accettare il rischio di un rifiuto, cercare un incontro e mettersi in gioco in un'intimità vera.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Più spesso sono maschi </a:t>
            </a:r>
            <a:r>
              <a:rPr lang="it-IT" sz="1600" dirty="0">
                <a:solidFill>
                  <a:schemeClr val="tx1"/>
                </a:solidFill>
              </a:rPr>
              <a:t>ai quali la sessualità femminile, al di fuori delle acrobatiche </a:t>
            </a:r>
            <a:r>
              <a:rPr lang="it-IT" sz="1600" i="1" dirty="0">
                <a:solidFill>
                  <a:schemeClr val="tx1"/>
                </a:solidFill>
              </a:rPr>
              <a:t>performance</a:t>
            </a:r>
            <a:r>
              <a:rPr lang="it-IT" sz="1600" dirty="0">
                <a:solidFill>
                  <a:schemeClr val="tx1"/>
                </a:solidFill>
              </a:rPr>
              <a:t> delle pornodive con le quali hanno virtualmente familiarizzato, incute timore.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Per questi giovani </a:t>
            </a:r>
            <a:r>
              <a:rPr lang="it-IT" sz="1600" dirty="0">
                <a:solidFill>
                  <a:schemeClr val="tx1"/>
                </a:solidFill>
              </a:rPr>
              <a:t>il rischio è di rimanere </a:t>
            </a:r>
            <a:r>
              <a:rPr lang="it-IT" sz="1600" i="1" dirty="0">
                <a:solidFill>
                  <a:schemeClr val="tx1"/>
                </a:solidFill>
              </a:rPr>
              <a:t>impigliati nella rete</a:t>
            </a:r>
            <a:r>
              <a:rPr lang="it-IT" sz="1600" dirty="0">
                <a:solidFill>
                  <a:schemeClr val="tx1"/>
                </a:solidFill>
              </a:rPr>
              <a:t>, nelle sue infinite offerte, nella rassicurante possibilità di un pieno controllo.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Il rifugio nella rete </a:t>
            </a:r>
            <a:r>
              <a:rPr lang="it-IT" sz="1600" dirty="0">
                <a:solidFill>
                  <a:schemeClr val="tx1"/>
                </a:solidFill>
              </a:rPr>
              <a:t>può rispecchiare caratteristiche o problematiche preesistenti. 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Ad esempio </a:t>
            </a:r>
            <a:r>
              <a:rPr lang="it-IT" sz="1600" dirty="0">
                <a:solidFill>
                  <a:schemeClr val="tx1"/>
                </a:solidFill>
              </a:rPr>
              <a:t>può venire incontro a uno stile di attaccamento di tipo evitante, laddove l'incapacità a fidarsi e coinvolgersi nella relazione trova nella distanza e nella barriera dello schermo una condizione ideale.</a:t>
            </a:r>
          </a:p>
          <a:p>
            <a:pPr algn="just"/>
            <a:r>
              <a:rPr lang="it-IT" sz="16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just"/>
            <a:fld id="{105A9AFA-EF2C-4334-99A8-AB665D547743}" type="datetime1">
              <a:rPr lang="it-IT" smtClean="0"/>
              <a:pPr algn="just"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43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La fuga nel virtuale attrae i giovani meno sicuri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24578" name="Picture 2" descr="C:\Users\Master\Desktop\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356992"/>
            <a:ext cx="3560641" cy="187220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067944" y="2348880"/>
            <a:ext cx="4824536" cy="396044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Insicurezza, </a:t>
            </a:r>
            <a:r>
              <a:rPr lang="it-IT" sz="1600" dirty="0">
                <a:solidFill>
                  <a:schemeClr val="tx1"/>
                </a:solidFill>
              </a:rPr>
              <a:t>disagio, difficoltà nel controllo degli impulsi e dell'emotività, fino a condotte a rischio o socialmente disapprovate. 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Molti di questi comportamenti </a:t>
            </a:r>
            <a:r>
              <a:rPr lang="it-IT" sz="1600" dirty="0">
                <a:solidFill>
                  <a:schemeClr val="tx1"/>
                </a:solidFill>
              </a:rPr>
              <a:t>che preoccupano il mondo adulto verranno a scomparire con il passare del tempo, come se il tempo stesso ne fosse la cura.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È più difficile </a:t>
            </a:r>
            <a:r>
              <a:rPr lang="it-IT" sz="1600" dirty="0">
                <a:solidFill>
                  <a:schemeClr val="tx1"/>
                </a:solidFill>
              </a:rPr>
              <a:t>tuttavia che accada la stessa cosa relativamente alle esperienze sessuali.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La loro problematicità </a:t>
            </a:r>
            <a:r>
              <a:rPr lang="it-IT" sz="1600" dirty="0">
                <a:solidFill>
                  <a:schemeClr val="tx1"/>
                </a:solidFill>
              </a:rPr>
              <a:t>all'esordio rischia di trasformarsi in una stabile disfunzionalità i cui effetti sulla vita sessuale e relazionale, sull'autonomia e sull'identità, si manterranno o amplificheranno nel tempo.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Di fatto, </a:t>
            </a:r>
            <a:r>
              <a:rPr lang="it-IT" sz="1600" dirty="0">
                <a:solidFill>
                  <a:schemeClr val="tx1"/>
                </a:solidFill>
              </a:rPr>
              <a:t>il significato di </a:t>
            </a:r>
            <a:r>
              <a:rPr lang="it-IT" sz="1600" i="1" dirty="0">
                <a:solidFill>
                  <a:schemeClr val="tx1"/>
                </a:solidFill>
              </a:rPr>
              <a:t>«imprinting»</a:t>
            </a:r>
            <a:r>
              <a:rPr lang="it-IT" sz="1600" dirty="0">
                <a:solidFill>
                  <a:schemeClr val="tx1"/>
                </a:solidFill>
              </a:rPr>
              <a:t> che esse rappresentano per la vita futura apparirà con più evidenza nelle età successive.</a:t>
            </a:r>
          </a:p>
          <a:p>
            <a:pPr algn="just"/>
            <a:r>
              <a:rPr lang="it-IT" sz="16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just"/>
            <a:fld id="{105A9AFA-EF2C-4334-99A8-AB665D547743}" type="datetime1">
              <a:rPr lang="it-IT" smtClean="0"/>
              <a:pPr algn="just"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44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I rischi dell'imprinting: sessualità al crocevia </a:t>
            </a:r>
          </a:p>
          <a:p>
            <a:pPr algn="ctr"/>
            <a:r>
              <a:rPr lang="it-IT" sz="2400" b="1" i="1" dirty="0">
                <a:solidFill>
                  <a:srgbClr val="0070C0"/>
                </a:solidFill>
              </a:rPr>
              <a:t>«Adolescenza, un vecchio problema»</a:t>
            </a:r>
            <a:r>
              <a:rPr lang="it-IT" sz="2400" dirty="0">
                <a:solidFill>
                  <a:srgbClr val="0070C0"/>
                </a:solidFill>
              </a:rPr>
              <a:t>.</a:t>
            </a:r>
          </a:p>
        </p:txBody>
      </p:sp>
      <p:pic>
        <p:nvPicPr>
          <p:cNvPr id="25602" name="Picture 2" descr="C:\Users\Master\Desktop\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996952"/>
            <a:ext cx="3600400" cy="269682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204864"/>
            <a:ext cx="8640960" cy="144016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Si raggiunge l'obiettivo </a:t>
            </a:r>
            <a:r>
              <a:rPr lang="it-IT" sz="1800" dirty="0">
                <a:solidFill>
                  <a:schemeClr val="tx1"/>
                </a:solidFill>
              </a:rPr>
              <a:t>di conferma dell'identità sessuale, di appropriazione del corpo e della capacità di tradurne le sensazioni in percezione di piacere, rappresenta una buona base di partenza per esplorare il coinvolgimento erotico e affettivo in tutta la sua pienezza, appagare bisogni di sicurezza e sessuali, aprire le porte all'intimità erotica, quindi condivisa e creativa.</a:t>
            </a:r>
          </a:p>
          <a:p>
            <a:pPr algn="just"/>
            <a:r>
              <a:rPr lang="it-IT" sz="16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just"/>
            <a:fld id="{105A9AFA-EF2C-4334-99A8-AB665D547743}" type="datetime1">
              <a:rPr lang="it-IT" smtClean="0"/>
              <a:pPr algn="just"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45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0" y="386104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Quando l'imprinting non è positivo</a:t>
            </a:r>
            <a:endParaRPr lang="it-IT" sz="2400" dirty="0">
              <a:solidFill>
                <a:srgbClr val="0070C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0" y="155679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Quando l'imprinting è positivo</a:t>
            </a:r>
            <a:endParaRPr lang="it-IT" sz="2400" dirty="0">
              <a:solidFill>
                <a:srgbClr val="0070C0"/>
              </a:solidFill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251520" y="4509120"/>
            <a:ext cx="8640960" cy="18002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Se veicola </a:t>
            </a:r>
            <a:r>
              <a:rPr lang="it-IT" dirty="0"/>
              <a:t>solo emozioni negative di ansia, paura e vergogna, fallisce la sua funzione di conferma, di rito di passaggio, di scoperta e appropriazione del corpo, di maturazione emotiva.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Si pongono in questo modo </a:t>
            </a:r>
            <a:r>
              <a:rPr lang="it-IT" dirty="0"/>
              <a:t>le premesse per le difficoltà sessuali che si manifesteranno nell'età adulta, in una ripetitiva ricerca di conferme che penalizza o impedisce una soddisfacente vita relazionale.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  <p:bldP spid="9" grpId="0"/>
      <p:bldP spid="10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204864"/>
            <a:ext cx="4824536" cy="396044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Le uniche alternative </a:t>
            </a:r>
            <a:r>
              <a:rPr lang="it-IT" sz="2000" dirty="0">
                <a:solidFill>
                  <a:schemeClr val="tx1"/>
                </a:solidFill>
              </a:rPr>
              <a:t>saranno la fuga e la ricerca del piacere altrove.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Un piacere </a:t>
            </a:r>
            <a:r>
              <a:rPr lang="it-IT" sz="2000" dirty="0">
                <a:solidFill>
                  <a:schemeClr val="tx1"/>
                </a:solidFill>
              </a:rPr>
              <a:t>scisso dalla relazione, più facilmente ricercato nell'uso o abuso di sostanze o alcol o in una sessualità meno giudicante, mediata e favorita dal potere del denaro, come nel caso della prostituzione o del turismo sessuale.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Per altri ancora </a:t>
            </a:r>
            <a:r>
              <a:rPr lang="it-IT" sz="2000" dirty="0">
                <a:solidFill>
                  <a:schemeClr val="tx1"/>
                </a:solidFill>
              </a:rPr>
              <a:t>sarà lo stabilirsi di relazioni fortemente sbilanciate, volte a soddisfare il bisogno di attaccamento dove l'intimità erotica sarà esclusa o marginale.</a:t>
            </a:r>
          </a:p>
          <a:p>
            <a:pPr algn="just"/>
            <a:r>
              <a:rPr lang="it-IT" sz="16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just"/>
            <a:fld id="{105A9AFA-EF2C-4334-99A8-AB665D547743}" type="datetime1">
              <a:rPr lang="it-IT" smtClean="0"/>
              <a:pPr algn="just"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46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Quando la sessualità è percepita come troppo pericolosa</a:t>
            </a:r>
            <a:r>
              <a:rPr lang="it-IT" sz="2400" dirty="0">
                <a:solidFill>
                  <a:srgbClr val="0070C0"/>
                </a:solidFill>
              </a:rPr>
              <a:t> </a:t>
            </a:r>
          </a:p>
        </p:txBody>
      </p:sp>
      <p:pic>
        <p:nvPicPr>
          <p:cNvPr id="26626" name="Picture 2" descr="C:\Users\Master\Desktop\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924944"/>
            <a:ext cx="3679097" cy="244827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439248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La ferita narcisistica</a:t>
            </a:r>
            <a:r>
              <a:rPr lang="it-IT" sz="2000" dirty="0">
                <a:solidFill>
                  <a:schemeClr val="tx1"/>
                </a:solidFill>
              </a:rPr>
              <a:t> lasciata da un imprinting negativo potrà continuare a manifestare il suo effetto condizionando la vita familiare, il lavoro, le relazioni sociali. </a:t>
            </a:r>
          </a:p>
          <a:p>
            <a:r>
              <a:rPr lang="it-IT" sz="2000" b="1" dirty="0">
                <a:solidFill>
                  <a:srgbClr val="FF0000"/>
                </a:solidFill>
              </a:rPr>
              <a:t>Talvolta, col passare del tempo potranno venirsi a creare condizioni che non permetteranno più di nascondere la </a:t>
            </a:r>
            <a:r>
              <a:rPr lang="it-IT" sz="2000" b="1" i="1" dirty="0">
                <a:solidFill>
                  <a:srgbClr val="FF0000"/>
                </a:solidFill>
              </a:rPr>
              <a:t>«ferita»,</a:t>
            </a:r>
            <a:r>
              <a:rPr lang="it-IT" sz="2000" b="1" dirty="0">
                <a:solidFill>
                  <a:srgbClr val="FF0000"/>
                </a:solidFill>
              </a:rPr>
              <a:t> e la faranno emergere: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La ribellione del partner </a:t>
            </a:r>
            <a:r>
              <a:rPr lang="it-IT" sz="2000" dirty="0">
                <a:solidFill>
                  <a:schemeClr val="tx1"/>
                </a:solidFill>
              </a:rPr>
              <a:t>per un'insoddisfacente intimità erotica non più sostenibile;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la ricerca di un figlio </a:t>
            </a:r>
            <a:r>
              <a:rPr lang="it-IT" sz="2000" dirty="0">
                <a:solidFill>
                  <a:schemeClr val="tx1"/>
                </a:solidFill>
              </a:rPr>
              <a:t>che la disfunzionalità sessuale rende impossibile;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la sofferenza </a:t>
            </a:r>
            <a:r>
              <a:rPr lang="it-IT" sz="2000" dirty="0">
                <a:solidFill>
                  <a:schemeClr val="tx1"/>
                </a:solidFill>
              </a:rPr>
              <a:t>per la solitudine di chi non riesce o non prova neppure a cercare un partner;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la crisi per la perdita </a:t>
            </a:r>
            <a:r>
              <a:rPr lang="it-IT" sz="2000" dirty="0">
                <a:solidFill>
                  <a:schemeClr val="tx1"/>
                </a:solidFill>
              </a:rPr>
              <a:t>delle figure di attaccamento.</a:t>
            </a:r>
          </a:p>
          <a:p>
            <a:r>
              <a:rPr lang="it-IT" sz="2000" b="1" dirty="0">
                <a:solidFill>
                  <a:srgbClr val="FF0000"/>
                </a:solidFill>
              </a:rPr>
              <a:t>Sono alcune delle condizioni che possono portare alla richiesta di aiuto dopo molti anni di silenzio e sofferenza.</a:t>
            </a:r>
          </a:p>
          <a:p>
            <a:pPr algn="just"/>
            <a:r>
              <a:rPr lang="it-IT" sz="16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just"/>
            <a:fld id="{105A9AFA-EF2C-4334-99A8-AB665D547743}" type="datetime1">
              <a:rPr lang="it-IT" smtClean="0"/>
              <a:pPr algn="just"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47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Nascosta dietro molteplici espressioni di disagi</a:t>
            </a:r>
            <a:endParaRPr lang="it-IT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276872"/>
            <a:ext cx="8640960" cy="381642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Sono per la maggior parte </a:t>
            </a:r>
            <a:r>
              <a:rPr lang="it-IT" sz="1800" dirty="0">
                <a:solidFill>
                  <a:schemeClr val="tx1"/>
                </a:solidFill>
              </a:rPr>
              <a:t>diretta conseguenza delle dinamiche </a:t>
            </a:r>
            <a:r>
              <a:rPr lang="it-IT" sz="1800" dirty="0" err="1">
                <a:solidFill>
                  <a:schemeClr val="tx1"/>
                </a:solidFill>
              </a:rPr>
              <a:t>psico-affettive</a:t>
            </a:r>
            <a:r>
              <a:rPr lang="it-IT" sz="1800" dirty="0">
                <a:solidFill>
                  <a:schemeClr val="tx1"/>
                </a:solidFill>
              </a:rPr>
              <a:t> dell'età infantile, è altresì vero che l'attuale contesto socio-culturale esercita un'influenza e una pressione la cui portata può essere sufficiente a creare o aggravare tali problematicità.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L'ibridazione dell'essere umano </a:t>
            </a:r>
            <a:r>
              <a:rPr lang="it-IT" sz="1800" dirty="0">
                <a:solidFill>
                  <a:schemeClr val="tx1"/>
                </a:solidFill>
              </a:rPr>
              <a:t>con la tecnologia modifica le modalità e tempi della comunicazione e della relazione, creando l'illusione che la prima veicoli automaticamente la seconda.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Se è impossibile di fatto arrestare questo processo </a:t>
            </a:r>
            <a:r>
              <a:rPr lang="it-IT" sz="1800" dirty="0">
                <a:solidFill>
                  <a:schemeClr val="tx1"/>
                </a:solidFill>
              </a:rPr>
              <a:t>che si profila come una mutazione, possiamo almeno in parte compensarne gli effetti con una presenza adulta, un ascolto e un dialogo, che nell'utilizzo dei media e della rete sappiano ridare voce e significato a quelle emozioni che oggi sembrano diluirsi nella </a:t>
            </a:r>
            <a:r>
              <a:rPr lang="it-IT" sz="1800" i="1" dirty="0">
                <a:solidFill>
                  <a:schemeClr val="tx1"/>
                </a:solidFill>
              </a:rPr>
              <a:t>«liquidità»</a:t>
            </a:r>
            <a:r>
              <a:rPr lang="it-IT" sz="1800" dirty="0">
                <a:solidFill>
                  <a:schemeClr val="tx1"/>
                </a:solidFill>
              </a:rPr>
              <a:t> degli scambi sia virtuali che reali.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Quelle stesse emozioni </a:t>
            </a:r>
            <a:r>
              <a:rPr lang="it-IT" sz="1800" dirty="0">
                <a:solidFill>
                  <a:schemeClr val="tx1"/>
                </a:solidFill>
              </a:rPr>
              <a:t>che se non previste, non sperimentate, non riconosciute nel linguaggio corporeo trasformano la sessualità in uno stereotipato contatto di corpi, una ripetizione di gesti.</a:t>
            </a:r>
          </a:p>
          <a:p>
            <a:pPr algn="just"/>
            <a:r>
              <a:rPr lang="it-IT" sz="1800" b="1" dirty="0">
                <a:solidFill>
                  <a:schemeClr val="tx1"/>
                </a:solidFill>
              </a:rPr>
              <a:t> </a:t>
            </a:r>
            <a:endParaRPr lang="it-IT" sz="1800" dirty="0">
              <a:solidFill>
                <a:schemeClr val="tx1"/>
              </a:solidFill>
            </a:endParaRPr>
          </a:p>
          <a:p>
            <a:pPr algn="just"/>
            <a:r>
              <a:rPr lang="it-IT" sz="1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just"/>
            <a:fld id="{105A9AFA-EF2C-4334-99A8-AB665D547743}" type="datetime1">
              <a:rPr lang="it-IT" smtClean="0"/>
              <a:pPr algn="just"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48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Le difficoltà del passaggio adolescenziale</a:t>
            </a:r>
            <a:r>
              <a:rPr lang="it-IT" sz="2400" dirty="0">
                <a:solidFill>
                  <a:srgbClr val="0070C0"/>
                </a:solidFill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640960" cy="180020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Si ritiene urgente e non rimandabile</a:t>
            </a:r>
            <a:r>
              <a:rPr lang="it-IT" sz="1800" dirty="0">
                <a:solidFill>
                  <a:schemeClr val="tx1"/>
                </a:solidFill>
              </a:rPr>
              <a:t>, capace di affiancare quella tradizionale, non più sufficiente in un contesto diventato così complesso.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Una </a:t>
            </a:r>
            <a:r>
              <a:rPr lang="it-IT" sz="1800" b="1" i="1" dirty="0">
                <a:solidFill>
                  <a:srgbClr val="FF0000"/>
                </a:solidFill>
              </a:rPr>
              <a:t>«genitorialità digitale»</a:t>
            </a:r>
            <a:r>
              <a:rPr lang="it-IT" sz="1800" dirty="0">
                <a:solidFill>
                  <a:schemeClr val="tx1"/>
                </a:solidFill>
              </a:rPr>
              <a:t> che significa anche, da parte degli </a:t>
            </a:r>
            <a:r>
              <a:rPr lang="it-IT" sz="1800" i="1" dirty="0">
                <a:solidFill>
                  <a:schemeClr val="tx1"/>
                </a:solidFill>
              </a:rPr>
              <a:t>«educatori»</a:t>
            </a:r>
            <a:r>
              <a:rPr lang="it-IT" sz="1800" dirty="0">
                <a:solidFill>
                  <a:schemeClr val="tx1"/>
                </a:solidFill>
              </a:rPr>
              <a:t> (non solo i genitori), una buona confidenza con le nuove tecnologie e con la rete, per incontrare i giovani in quel territorio che ormai abitano costantemente, territorio ricco di insidie che offre tuttavia una straordinaria opportunità di incontro tra generazioni.</a:t>
            </a:r>
            <a:r>
              <a:rPr lang="it-IT" sz="1800" b="1" dirty="0">
                <a:solidFill>
                  <a:schemeClr val="tx1"/>
                </a:solidFill>
              </a:rPr>
              <a:t> </a:t>
            </a:r>
            <a:endParaRPr lang="it-IT" sz="1800" dirty="0">
              <a:solidFill>
                <a:schemeClr val="tx1"/>
              </a:solidFill>
            </a:endParaRPr>
          </a:p>
          <a:p>
            <a:pPr algn="just"/>
            <a:r>
              <a:rPr lang="it-IT" sz="1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just"/>
            <a:fld id="{105A9AFA-EF2C-4334-99A8-AB665D547743}" type="datetime1">
              <a:rPr lang="it-IT" smtClean="0"/>
              <a:pPr algn="just"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49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Una presenza adulta intesa come </a:t>
            </a:r>
            <a:r>
              <a:rPr lang="it-IT" sz="2400" b="1" i="1" dirty="0">
                <a:solidFill>
                  <a:srgbClr val="0070C0"/>
                </a:solidFill>
              </a:rPr>
              <a:t>«genitorialità digitale»</a:t>
            </a:r>
            <a:r>
              <a:rPr lang="it-IT" sz="2400" dirty="0">
                <a:solidFill>
                  <a:srgbClr val="0070C0"/>
                </a:solidFill>
              </a:rPr>
              <a:t>  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0" y="400506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Ciò che oggi i ragazzi conoscono del sesso</a:t>
            </a:r>
            <a:r>
              <a:rPr lang="it-IT" sz="2400" dirty="0">
                <a:solidFill>
                  <a:srgbClr val="0070C0"/>
                </a:solidFill>
              </a:rPr>
              <a:t> </a:t>
            </a: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251520" y="4509120"/>
            <a:ext cx="8640960" cy="158417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Il grado di conoscenza </a:t>
            </a:r>
            <a:r>
              <a:rPr lang="it-IT" dirty="0"/>
              <a:t>può essere riferito anche a molti preadolescenti e bambini. 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Si tratta prevalentemente </a:t>
            </a:r>
            <a:r>
              <a:rPr lang="it-IT" dirty="0"/>
              <a:t>delle differenti </a:t>
            </a:r>
            <a:r>
              <a:rPr lang="it-IT" i="1" dirty="0"/>
              <a:t>«modalità»</a:t>
            </a:r>
            <a:r>
              <a:rPr lang="it-IT" dirty="0"/>
              <a:t> di praticarlo, viste infinite volte nelle immagini e nei video.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Nulla invece sanno </a:t>
            </a:r>
            <a:r>
              <a:rPr lang="it-IT" dirty="0"/>
              <a:t>di ciò che le accompagna. </a:t>
            </a:r>
          </a:p>
          <a:p>
            <a:pPr algn="ctr"/>
            <a:r>
              <a:rPr lang="it-IT" sz="2400" b="1" dirty="0">
                <a:solidFill>
                  <a:srgbClr val="FF0000"/>
                </a:solidFill>
              </a:rPr>
              <a:t>È di questo silenzio che dovremmo preoccuparci e occuparci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23928" y="2132856"/>
            <a:ext cx="4968552" cy="417646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Prende sempre più campo </a:t>
            </a:r>
            <a:r>
              <a:rPr lang="it-IT" sz="1800" dirty="0">
                <a:solidFill>
                  <a:schemeClr val="tx1"/>
                </a:solidFill>
              </a:rPr>
              <a:t>il modello di una sessualità finalizzata al godimento immediato, esperienza ludica, disimpegnata, modalità di appagamento senza vincoli.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Se la sessualità occasionale </a:t>
            </a:r>
            <a:r>
              <a:rPr lang="it-IT" sz="1800" dirty="0">
                <a:solidFill>
                  <a:schemeClr val="tx1"/>
                </a:solidFill>
              </a:rPr>
              <a:t>e promiscua </a:t>
            </a:r>
            <a:r>
              <a:rPr lang="it-IT" sz="1800" dirty="0" err="1">
                <a:solidFill>
                  <a:schemeClr val="tx1"/>
                </a:solidFill>
              </a:rPr>
              <a:t>agìta</a:t>
            </a:r>
            <a:r>
              <a:rPr lang="it-IT" sz="1800" dirty="0">
                <a:solidFill>
                  <a:schemeClr val="tx1"/>
                </a:solidFill>
              </a:rPr>
              <a:t> da una parte dei giovani è al servizio del bisogno identitario, come affermazione di valore e potere personale, le prime esperienze sessuali, assieme a questa funzione </a:t>
            </a:r>
            <a:r>
              <a:rPr lang="it-IT" sz="1800" i="1" dirty="0">
                <a:solidFill>
                  <a:schemeClr val="tx1"/>
                </a:solidFill>
              </a:rPr>
              <a:t>«fisiologica»</a:t>
            </a:r>
            <a:r>
              <a:rPr lang="it-IT" sz="1800" dirty="0">
                <a:solidFill>
                  <a:schemeClr val="tx1"/>
                </a:solidFill>
              </a:rPr>
              <a:t>, dovrebbero anche progressivamente consentire di esplorare il piacere condiviso nell'intimità e nel legame con l'altro.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Passaggio </a:t>
            </a:r>
            <a:r>
              <a:rPr lang="it-IT" sz="1800" dirty="0">
                <a:solidFill>
                  <a:schemeClr val="tx1"/>
                </a:solidFill>
              </a:rPr>
              <a:t>che può risultare più difficile quando l'inizio precoce e ripetuto di una sessualità scissa dalla dimensione emotiva e affettiva è amplificato dalle sollecitazioni e dai modelli proposti dal contesto sociale.</a:t>
            </a:r>
            <a:endParaRPr lang="it-IT" sz="28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9AFA-EF2C-4334-99A8-AB665D547743}" type="datetime1">
              <a:rPr lang="it-IT" smtClean="0"/>
              <a:pPr/>
              <a:t>09/01/2023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55679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Il rischio di scindere la dimensione emotiva da quella affettiva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30722" name="Picture 2" descr="C:\Users\Master\Desktop\14.jpg"/>
          <p:cNvPicPr>
            <a:picLocks noChangeAspect="1" noChangeArrowheads="1"/>
          </p:cNvPicPr>
          <p:nvPr/>
        </p:nvPicPr>
        <p:blipFill>
          <a:blip r:embed="rId2" cstate="print"/>
          <a:srcRect l="36496"/>
          <a:stretch>
            <a:fillRect/>
          </a:stretch>
        </p:blipFill>
        <p:spPr bwMode="auto">
          <a:xfrm>
            <a:off x="323528" y="2636912"/>
            <a:ext cx="3464794" cy="327361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208823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Nel 2004 </a:t>
            </a:r>
            <a:r>
              <a:rPr lang="it-IT" sz="1800" dirty="0">
                <a:solidFill>
                  <a:schemeClr val="tx1"/>
                </a:solidFill>
              </a:rPr>
              <a:t>uno studio condotto dal professor </a:t>
            </a:r>
            <a:r>
              <a:rPr lang="it-IT" sz="1800" b="1" dirty="0" err="1">
                <a:solidFill>
                  <a:schemeClr val="tx1"/>
                </a:solidFill>
              </a:rPr>
              <a:t>Tamàs</a:t>
            </a:r>
            <a:r>
              <a:rPr lang="it-IT" sz="1800" b="1" dirty="0">
                <a:solidFill>
                  <a:schemeClr val="tx1"/>
                </a:solidFill>
              </a:rPr>
              <a:t>  </a:t>
            </a:r>
            <a:r>
              <a:rPr lang="it-IT" sz="1800" b="1" dirty="0" err="1">
                <a:solidFill>
                  <a:schemeClr val="tx1"/>
                </a:solidFill>
              </a:rPr>
              <a:t>Bereczkei</a:t>
            </a:r>
            <a:r>
              <a:rPr lang="it-IT" sz="1800" b="1" dirty="0">
                <a:solidFill>
                  <a:schemeClr val="tx1"/>
                </a:solidFill>
              </a:rPr>
              <a:t> </a:t>
            </a:r>
            <a:r>
              <a:rPr lang="it-IT" sz="1800" dirty="0">
                <a:solidFill>
                  <a:schemeClr val="tx1"/>
                </a:solidFill>
              </a:rPr>
              <a:t> ha rivelato che spesso il </a:t>
            </a:r>
            <a:r>
              <a:rPr lang="it-IT" sz="1800" b="1" dirty="0">
                <a:solidFill>
                  <a:schemeClr val="tx1"/>
                </a:solidFill>
              </a:rPr>
              <a:t>comportamento sessuale </a:t>
            </a:r>
            <a:r>
              <a:rPr lang="it-IT" sz="1800" dirty="0">
                <a:solidFill>
                  <a:schemeClr val="tx1"/>
                </a:solidFill>
              </a:rPr>
              <a:t>è determinato dall’esperienza avuta durante il periodo infantile di </a:t>
            </a:r>
            <a:r>
              <a:rPr lang="it-IT" sz="1800" b="1" dirty="0">
                <a:solidFill>
                  <a:schemeClr val="tx1"/>
                </a:solidFill>
              </a:rPr>
              <a:t>imprinting</a:t>
            </a:r>
            <a:r>
              <a:rPr lang="it-IT" sz="1800" dirty="0">
                <a:solidFill>
                  <a:schemeClr val="tx1"/>
                </a:solidFill>
              </a:rPr>
              <a:t> (imprimere nella mente).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Sarebbero i genitori </a:t>
            </a:r>
            <a:r>
              <a:rPr lang="it-IT" sz="1800" dirty="0">
                <a:solidFill>
                  <a:schemeClr val="tx1"/>
                </a:solidFill>
              </a:rPr>
              <a:t>a trasmettere ai loro figli alcune preferenze, gusti e atteggiamenti.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Tutto è quindi legato ai ricordi dell’infanzia? </a:t>
            </a:r>
            <a:r>
              <a:rPr lang="it-IT" sz="1800" dirty="0">
                <a:solidFill>
                  <a:schemeClr val="tx1"/>
                </a:solidFill>
              </a:rPr>
              <a:t>Il dato certo è che gli stimoli ricevuti in un preciso momento della vita diventano parte dell’immagine che ciascuno si forma dei potenziali partner.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just"/>
            <a:fld id="{105A9AFA-EF2C-4334-99A8-AB665D547743}" type="datetime1">
              <a:rPr lang="it-IT" smtClean="0"/>
              <a:pPr algn="just"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50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0" y="155679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le modalità dell’imprinting sessuale non sono ancora accertate</a:t>
            </a: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251520" y="5589240"/>
            <a:ext cx="8640960" cy="720080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</a:pPr>
            <a:r>
              <a:rPr lang="it-IT" sz="2000" dirty="0"/>
              <a:t>Bibliografia di riferimento: </a:t>
            </a:r>
            <a:r>
              <a:rPr lang="it-IT" sz="2000" b="1" dirty="0"/>
              <a:t>Roberto </a:t>
            </a:r>
            <a:r>
              <a:rPr lang="it-IT" sz="2000" b="1" dirty="0" err="1"/>
              <a:t>Todella</a:t>
            </a:r>
            <a:r>
              <a:rPr lang="it-IT" sz="2000" b="1" dirty="0"/>
              <a:t>, </a:t>
            </a:r>
            <a:r>
              <a:rPr lang="it-IT" sz="2000" i="1" dirty="0"/>
              <a:t>Articolo tratto dalla rivista: </a:t>
            </a:r>
          </a:p>
          <a:p>
            <a:pPr lvl="0" algn="ctr">
              <a:spcBef>
                <a:spcPct val="20000"/>
              </a:spcBef>
            </a:pPr>
            <a:r>
              <a:rPr lang="it-IT" sz="2000" i="1" dirty="0"/>
              <a:t>Varchi – Tracce per la Psicoanalisi, </a:t>
            </a:r>
            <a:r>
              <a:rPr lang="it-IT" sz="2000" i="1" dirty="0" err="1"/>
              <a:t>nr</a:t>
            </a:r>
            <a:r>
              <a:rPr lang="it-IT" sz="2000" i="1" dirty="0"/>
              <a:t>. 12/2015</a:t>
            </a:r>
            <a:endParaRPr kumimoji="0" lang="it-IT" sz="20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411760" y="4365104"/>
            <a:ext cx="38164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0" b="1" dirty="0">
                <a:solidFill>
                  <a:srgbClr val="FF0000"/>
                </a:solidFill>
              </a:rPr>
              <a:t>FINE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5328592" cy="42484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Quali sentieri </a:t>
            </a:r>
            <a:r>
              <a:rPr lang="it-IT" sz="1800" dirty="0">
                <a:solidFill>
                  <a:schemeClr val="tx1"/>
                </a:solidFill>
              </a:rPr>
              <a:t>da percorrere e quali mezzi hanno oggi i giovani a disposizione per affermare la propria identità? In un contesto dove il principale valore è attribuito alle merci e al consumo, i giovani utilizzano ciò che appartiene loro ed è più riconosciuto e riconoscibile: 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il </a:t>
            </a:r>
            <a:r>
              <a:rPr lang="it-IT" sz="2000" b="1" i="1" dirty="0">
                <a:solidFill>
                  <a:srgbClr val="FF0000"/>
                </a:solidFill>
              </a:rPr>
              <a:t>Corpo</a:t>
            </a:r>
            <a:r>
              <a:rPr lang="it-IT" sz="2000" dirty="0">
                <a:solidFill>
                  <a:srgbClr val="FF0000"/>
                </a:solidFill>
              </a:rPr>
              <a:t>, </a:t>
            </a:r>
            <a:r>
              <a:rPr lang="it-IT" sz="1800" dirty="0">
                <a:solidFill>
                  <a:schemeClr val="tx1"/>
                </a:solidFill>
              </a:rPr>
              <a:t>innanzitutto, divenuto il principale veicolo identitario. Facile da personalizzare (dipingere, ornare, vestire e scolpire) e capace di esprimere un forte potere </a:t>
            </a:r>
            <a:r>
              <a:rPr lang="it-IT" sz="1800" dirty="0" err="1">
                <a:solidFill>
                  <a:schemeClr val="tx1"/>
                </a:solidFill>
              </a:rPr>
              <a:t>seduttivo</a:t>
            </a:r>
            <a:r>
              <a:rPr lang="it-IT" sz="1800" dirty="0">
                <a:solidFill>
                  <a:schemeClr val="tx1"/>
                </a:solidFill>
              </a:rPr>
              <a:t>;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il </a:t>
            </a:r>
            <a:r>
              <a:rPr lang="it-IT" sz="2000" b="1" i="1" dirty="0">
                <a:solidFill>
                  <a:srgbClr val="FF0000"/>
                </a:solidFill>
              </a:rPr>
              <a:t>Sesso</a:t>
            </a:r>
            <a:r>
              <a:rPr lang="it-IT" sz="2000" dirty="0">
                <a:solidFill>
                  <a:srgbClr val="FF0000"/>
                </a:solidFill>
              </a:rPr>
              <a:t>, </a:t>
            </a:r>
            <a:r>
              <a:rPr lang="it-IT" sz="1800" dirty="0">
                <a:solidFill>
                  <a:schemeClr val="tx1"/>
                </a:solidFill>
              </a:rPr>
              <a:t>altro formidabile strumento di conferma del passaggio all'età adulta, reso ancor più significativo dall'attuale contesto </a:t>
            </a:r>
            <a:r>
              <a:rPr lang="it-IT" sz="1800" i="1" dirty="0" err="1">
                <a:solidFill>
                  <a:schemeClr val="tx1"/>
                </a:solidFill>
              </a:rPr>
              <a:t>iper-sessualizzato</a:t>
            </a:r>
            <a:r>
              <a:rPr lang="it-IT" sz="1800" dirty="0">
                <a:solidFill>
                  <a:schemeClr val="tx1"/>
                </a:solidFill>
              </a:rPr>
              <a:t> che ne testimonia costantemente un indiscusso valore.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9AFA-EF2C-4334-99A8-AB665D547743}" type="datetime1">
              <a:rPr lang="it-IT" smtClean="0"/>
              <a:pPr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55679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Strategie </a:t>
            </a:r>
            <a:r>
              <a:rPr lang="it-IT" sz="2400" b="1" dirty="0" err="1">
                <a:solidFill>
                  <a:srgbClr val="0070C0"/>
                </a:solidFill>
              </a:rPr>
              <a:t>identitarie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31746" name="Picture 2" descr="C:\Users\Master\Desktop\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212976"/>
            <a:ext cx="3246262" cy="21602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707904" y="2132856"/>
            <a:ext cx="5184576" cy="42484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Conferma dell'identità sessuale </a:t>
            </a:r>
            <a:r>
              <a:rPr lang="it-IT" sz="1800" dirty="0">
                <a:solidFill>
                  <a:schemeClr val="tx1"/>
                </a:solidFill>
              </a:rPr>
              <a:t>è la capacità di </a:t>
            </a:r>
            <a:r>
              <a:rPr lang="it-IT" sz="1800" i="1" dirty="0">
                <a:solidFill>
                  <a:schemeClr val="tx1"/>
                </a:solidFill>
              </a:rPr>
              <a:t>sedurre</a:t>
            </a:r>
            <a:r>
              <a:rPr lang="it-IT" sz="1800" dirty="0">
                <a:solidFill>
                  <a:schemeClr val="tx1"/>
                </a:solidFill>
              </a:rPr>
              <a:t> ovvero dimostrare il proprio valore su un mercato, quello della seduzione, che oggi - attraverso la tecnologia e i social network - offre mille opportunità ma dove non per tutti si concludono molti affari e non sempre buoni.</a:t>
            </a:r>
          </a:p>
          <a:p>
            <a:pPr algn="just"/>
            <a:r>
              <a:rPr lang="it-IT" sz="1800" b="1" i="1" dirty="0">
                <a:solidFill>
                  <a:srgbClr val="FF0000"/>
                </a:solidFill>
              </a:rPr>
              <a:t>Seduzione</a:t>
            </a:r>
            <a:r>
              <a:rPr lang="it-IT" sz="1800" b="1" dirty="0">
                <a:solidFill>
                  <a:srgbClr val="FF0000"/>
                </a:solidFill>
              </a:rPr>
              <a:t> come </a:t>
            </a:r>
            <a:r>
              <a:rPr lang="it-IT" sz="1800" b="1" i="1" dirty="0">
                <a:solidFill>
                  <a:srgbClr val="FF0000"/>
                </a:solidFill>
              </a:rPr>
              <a:t>potere</a:t>
            </a:r>
            <a:r>
              <a:rPr lang="it-IT" sz="1800" dirty="0">
                <a:solidFill>
                  <a:schemeClr val="tx1"/>
                </a:solidFill>
              </a:rPr>
              <a:t>, più che l'affermazione negli studi o nello sport. Anche la conquista di molti partner, magari per una sera soltanto, può servire a dimostrare il proprio valore a se stessi e ai pari.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Anche la sessualità </a:t>
            </a:r>
            <a:r>
              <a:rPr lang="it-IT" sz="1800" b="1" dirty="0" err="1">
                <a:solidFill>
                  <a:srgbClr val="FF0000"/>
                </a:solidFill>
              </a:rPr>
              <a:t>agìta</a:t>
            </a:r>
            <a:r>
              <a:rPr lang="it-IT" sz="1800" b="1" dirty="0">
                <a:solidFill>
                  <a:srgbClr val="FF0000"/>
                </a:solidFill>
              </a:rPr>
              <a:t> </a:t>
            </a:r>
            <a:r>
              <a:rPr lang="it-IT" sz="1800" dirty="0">
                <a:solidFill>
                  <a:schemeClr val="tx1"/>
                </a:solidFill>
              </a:rPr>
              <a:t>è uno strumento che l'adolescente usa per raggiungere l'obiettivo primario del suo percorso evolutivo che, oltre all'autonomia, consiste nel definire la propria identità, in particolare quella sessuale.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Nell'appagare questo bisogno </a:t>
            </a:r>
            <a:r>
              <a:rPr lang="it-IT" sz="1800" dirty="0">
                <a:solidFill>
                  <a:schemeClr val="tx1"/>
                </a:solidFill>
              </a:rPr>
              <a:t>spesso il piacere rimane marginale e poco condiviso.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9AFA-EF2C-4334-99A8-AB665D547743}" type="datetime1">
              <a:rPr lang="it-IT" smtClean="0"/>
              <a:pPr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55679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Le parole chiave: </a:t>
            </a:r>
            <a:r>
              <a:rPr lang="it-IT" sz="2400" b="1" dirty="0" err="1">
                <a:solidFill>
                  <a:srgbClr val="0070C0"/>
                </a:solidFill>
              </a:rPr>
              <a:t>seduttività</a:t>
            </a:r>
            <a:r>
              <a:rPr lang="it-IT" sz="2400" b="1" dirty="0">
                <a:solidFill>
                  <a:srgbClr val="0070C0"/>
                </a:solidFill>
              </a:rPr>
              <a:t>, sessualità, corpo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32770" name="Picture 2" descr="C:\Users\Master\Desktop\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068960"/>
            <a:ext cx="3354471" cy="223224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6264696" cy="42484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Rappresentano una verifica </a:t>
            </a:r>
            <a:r>
              <a:rPr lang="it-IT" sz="1600" dirty="0">
                <a:solidFill>
                  <a:schemeClr val="tx1"/>
                </a:solidFill>
              </a:rPr>
              <a:t>della propria </a:t>
            </a:r>
            <a:r>
              <a:rPr lang="it-IT" sz="1600" i="1" dirty="0">
                <a:solidFill>
                  <a:schemeClr val="tx1"/>
                </a:solidFill>
              </a:rPr>
              <a:t>«normalità»</a:t>
            </a:r>
            <a:r>
              <a:rPr lang="it-IT" sz="1600" dirty="0">
                <a:solidFill>
                  <a:schemeClr val="tx1"/>
                </a:solidFill>
              </a:rPr>
              <a:t> </a:t>
            </a:r>
            <a:r>
              <a:rPr lang="it-IT" sz="1600" dirty="0" err="1">
                <a:solidFill>
                  <a:schemeClr val="tx1"/>
                </a:solidFill>
              </a:rPr>
              <a:t>anatomo-funzionale</a:t>
            </a:r>
            <a:r>
              <a:rPr lang="it-IT" sz="1600" dirty="0">
                <a:solidFill>
                  <a:schemeClr val="tx1"/>
                </a:solidFill>
              </a:rPr>
              <a:t>: attraverso una adeguata risposta del corpo si allontanano dubbi e timori rispetto ai cambiamenti puberali e alle relative aspettative.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Nella costruzione identitaria</a:t>
            </a:r>
            <a:r>
              <a:rPr lang="it-IT" sz="1600" dirty="0">
                <a:solidFill>
                  <a:schemeClr val="tx1"/>
                </a:solidFill>
              </a:rPr>
              <a:t>, oltre a riconfermare il genere, consentono di definire e rafforzare il proprio orientamento sessuale.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E ancora, </a:t>
            </a:r>
            <a:r>
              <a:rPr lang="it-IT" sz="1600" dirty="0">
                <a:solidFill>
                  <a:schemeClr val="tx1"/>
                </a:solidFill>
              </a:rPr>
              <a:t>di soddisfare la pulsione sessuale e la dilagante eccitabilità che la esprime. E in ultimo, non certo per importanza, consentono di soddisfare bisogni affettivi relazionali che, sulla scia delle dinamiche di attaccamento della prima infanzia, cercano ora nuovi protagonisti e opportunità.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Affinché</a:t>
            </a:r>
            <a:r>
              <a:rPr lang="it-IT" sz="1600" dirty="0">
                <a:solidFill>
                  <a:schemeClr val="tx1"/>
                </a:solidFill>
              </a:rPr>
              <a:t> tutto ciò possa realizzarsi è necessario che i segnali somatici di cambiamento, iniziati con la pubertà, procedano in sintonia con la maturazione emotiva, affettiva e cognitiva e che il nuovo schema corporeo possa trovare un'adeguata conferma nelle relazioni con il mondo esterno, impedendo che una fisiologica incertezza si trasformi in angoscia e disagio.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9AFA-EF2C-4334-99A8-AB665D547743}" type="datetime1">
              <a:rPr lang="it-IT" smtClean="0"/>
              <a:pPr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55679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Le prime esperienze sessuali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33794" name="Picture 2" descr="C:\Users\Master\Desktop\17.jpg"/>
          <p:cNvPicPr>
            <a:picLocks noChangeAspect="1" noChangeArrowheads="1"/>
          </p:cNvPicPr>
          <p:nvPr/>
        </p:nvPicPr>
        <p:blipFill>
          <a:blip r:embed="rId2" cstate="print"/>
          <a:srcRect l="19760" r="12201"/>
          <a:stretch>
            <a:fillRect/>
          </a:stretch>
        </p:blipFill>
        <p:spPr bwMode="auto">
          <a:xfrm>
            <a:off x="6588224" y="3284984"/>
            <a:ext cx="2362190" cy="194421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15212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Adolescenza e Sessualità: </a:t>
            </a:r>
            <a:b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rischi dell'imprinting</a:t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067944" y="2132856"/>
            <a:ext cx="4824536" cy="417646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L'età adolescenziale </a:t>
            </a:r>
            <a:r>
              <a:rPr lang="it-IT" sz="1800" dirty="0">
                <a:solidFill>
                  <a:schemeClr val="tx1"/>
                </a:solidFill>
              </a:rPr>
              <a:t>condiziona il cammino della vita affettiva e sessuale futura. Infatti, se è certamente vero che le </a:t>
            </a:r>
            <a:r>
              <a:rPr lang="it-IT" sz="1800" i="1" dirty="0">
                <a:solidFill>
                  <a:schemeClr val="tx1"/>
                </a:solidFill>
              </a:rPr>
              <a:t>«ferite»</a:t>
            </a:r>
            <a:r>
              <a:rPr lang="it-IT" sz="1800" dirty="0">
                <a:solidFill>
                  <a:schemeClr val="tx1"/>
                </a:solidFill>
              </a:rPr>
              <a:t> che ostacolano un corretto sviluppo psico-sessuale vanno ricercate in epoca infantile e in particolare nel rapporto di attaccamento alle figure significative durante l'infanzia.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Altri fattori di carattere psico-sociale </a:t>
            </a:r>
            <a:r>
              <a:rPr lang="it-IT" sz="1800" dirty="0">
                <a:solidFill>
                  <a:schemeClr val="tx1"/>
                </a:solidFill>
              </a:rPr>
              <a:t>possono condizionare negativamente le esperienze di questo periodo, ponendo le premesse per difficoltà sessuali e relazionali che continueranno a manifestarsi nell'età adulta.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L'efficacia del rapporto sessuale </a:t>
            </a:r>
            <a:r>
              <a:rPr lang="it-IT" sz="1800" dirty="0">
                <a:solidFill>
                  <a:schemeClr val="tx1"/>
                </a:solidFill>
              </a:rPr>
              <a:t>in termini di soddisfazione del partner e delle sue aspettative, vere o presunte, continuerà allora a essere ricercata negli anni successivi e fino alla vecchiaia, come importante conferma di identità.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9AFA-EF2C-4334-99A8-AB665D547743}" type="datetime1">
              <a:rPr lang="it-IT" smtClean="0"/>
              <a:pPr/>
              <a:t>09/01/2023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C54C-6A41-48D2-946A-7563B81996D1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55679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Periodo di prove e sperimentazioni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34818" name="Picture 2" descr="C:\Users\Master\Desktop\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852936"/>
            <a:ext cx="3583058" cy="259228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6999</Words>
  <Application>Microsoft Office PowerPoint</Application>
  <PresentationFormat>Presentazione su schermo (4:3)</PresentationFormat>
  <Paragraphs>449</Paragraphs>
  <Slides>50</Slides>
  <Notes>17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50</vt:i4>
      </vt:variant>
    </vt:vector>
  </HeadingPairs>
  <TitlesOfParts>
    <vt:vector size="54" baseType="lpstr">
      <vt:lpstr>Arial</vt:lpstr>
      <vt:lpstr>Calibri</vt:lpstr>
      <vt:lpstr>Times New Roman</vt:lpstr>
      <vt:lpstr>Tema di Office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  <vt:lpstr> Adolescenza e Sessualità:  i rischi dell'imprinting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Adolescenza e Sessualità:  i rischi dell'imprinting</dc:title>
  <dc:creator>Francesco Cannizzaro</dc:creator>
  <cp:lastModifiedBy>Franco</cp:lastModifiedBy>
  <cp:revision>40</cp:revision>
  <dcterms:created xsi:type="dcterms:W3CDTF">2020-04-16T09:48:31Z</dcterms:created>
  <dcterms:modified xsi:type="dcterms:W3CDTF">2023-01-09T18:23:28Z</dcterms:modified>
</cp:coreProperties>
</file>